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8229600" cx="14630400"/>
  <p:notesSz cx="8229600" cy="14630400"/>
  <p:embeddedFontLst>
    <p:embeddedFont>
      <p:font typeface="Alexandria"/>
      <p:regular r:id="rId18"/>
      <p:bold r:id="rId19"/>
    </p:embeddedFont>
    <p:embeddedFont>
      <p:font typeface="Sora"/>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Sora-regular.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Sora-bold.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Alexandria-bold.fntdata"/><Relationship Id="rId6" Type="http://schemas.openxmlformats.org/officeDocument/2006/relationships/slide" Target="slides/slide2.xml"/><Relationship Id="rId18" Type="http://schemas.openxmlformats.org/officeDocument/2006/relationships/font" Target="fonts/Alexandria-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83718972b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83718972b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383718972b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836115cee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g3836115cee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3836115cee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 name="Google Shape;6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836115ceea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g3836115ceea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3836115ceea_0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sp>
        <p:nvSpPr>
          <p:cNvPr id="47" name="Google Shape;47;p11"/>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8"/>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9"/>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sp>
        <p:nvSpPr>
          <p:cNvPr id="43" name="Google Shape;43;p10"/>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18.png"/><Relationship Id="rId6"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17.png"/><Relationship Id="rId6"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8.png"/><Relationship Id="rId9"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22.png"/><Relationship Id="rId7" Type="http://schemas.openxmlformats.org/officeDocument/2006/relationships/image" Target="../media/image30.png"/><Relationship Id="rId8"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preencoded.png" id="56" name="Google Shape;56;p1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57" name="Google Shape;57;p13"/>
          <p:cNvSpPr/>
          <p:nvPr/>
        </p:nvSpPr>
        <p:spPr>
          <a:xfrm>
            <a:off x="9144000" y="0"/>
            <a:ext cx="5486400" cy="8229600"/>
          </a:xfrm>
          <a:prstGeom prst="rect">
            <a:avLst/>
          </a:prstGeom>
          <a:solidFill>
            <a:srgbClr val="DFDF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8" name="Google Shape;58;p13"/>
          <p:cNvPicPr preferRelativeResize="0"/>
          <p:nvPr/>
        </p:nvPicPr>
        <p:blipFill rotWithShape="1">
          <a:blip r:embed="rId4">
            <a:alphaModFix/>
          </a:blip>
          <a:srcRect b="0" l="0" r="0" t="0"/>
          <a:stretch/>
        </p:blipFill>
        <p:spPr>
          <a:xfrm>
            <a:off x="9144000" y="0"/>
            <a:ext cx="5486400" cy="8229600"/>
          </a:xfrm>
          <a:prstGeom prst="rect">
            <a:avLst/>
          </a:prstGeom>
          <a:noFill/>
          <a:ln>
            <a:noFill/>
          </a:ln>
        </p:spPr>
      </p:pic>
      <p:sp>
        <p:nvSpPr>
          <p:cNvPr id="59" name="Google Shape;59;p13"/>
          <p:cNvSpPr/>
          <p:nvPr/>
        </p:nvSpPr>
        <p:spPr>
          <a:xfrm>
            <a:off x="758309" y="2590919"/>
            <a:ext cx="7627382" cy="1247061"/>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1F1E1E"/>
              </a:buClr>
              <a:buSzPts val="3900"/>
              <a:buFont typeface="Alexandria"/>
              <a:buNone/>
            </a:pPr>
            <a:r>
              <a:rPr b="0" i="0" lang="en-US" sz="3900" u="none" cap="none" strike="noStrike">
                <a:solidFill>
                  <a:srgbClr val="1F1E1E"/>
                </a:solidFill>
                <a:latin typeface="Alexandria"/>
                <a:ea typeface="Alexandria"/>
                <a:cs typeface="Alexandria"/>
                <a:sym typeface="Alexandria"/>
              </a:rPr>
              <a:t>Desafio SAUTER University 2025</a:t>
            </a:r>
            <a:endParaRPr b="0" i="0" sz="3900" u="none" cap="none" strike="noStrike"/>
          </a:p>
        </p:txBody>
      </p:sp>
      <p:sp>
        <p:nvSpPr>
          <p:cNvPr id="60" name="Google Shape;60;p13"/>
          <p:cNvSpPr/>
          <p:nvPr/>
        </p:nvSpPr>
        <p:spPr>
          <a:xfrm>
            <a:off x="758309" y="4122301"/>
            <a:ext cx="7627382" cy="1516261"/>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3B3535"/>
              </a:buClr>
              <a:buSzPts val="1450"/>
              <a:buFont typeface="Sora"/>
              <a:buNone/>
            </a:pPr>
            <a:r>
              <a:rPr b="0" i="0" lang="en-US" sz="1450" u="none" cap="none" strike="noStrike">
                <a:solidFill>
                  <a:srgbClr val="3B3535"/>
                </a:solidFill>
                <a:latin typeface="Sora"/>
                <a:ea typeface="Sora"/>
                <a:cs typeface="Sora"/>
                <a:sym typeface="Sora"/>
              </a:rPr>
              <a:t>Uma jornada completa de engenharia de dados e inteligência artificial, desenvolvida por uma equipe multidisciplinar para implementar soluções inovadoras em Google Cloud Platform. Este projeto representa a aplicação prática de conhecimentos em infraestrutura, dados e IA para resolver desafios reais do setor energético brasileiro.</a:t>
            </a:r>
            <a:endParaRPr b="0" i="0" sz="145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22" title="untitled.png"/>
          <p:cNvPicPr preferRelativeResize="0"/>
          <p:nvPr/>
        </p:nvPicPr>
        <p:blipFill>
          <a:blip r:embed="rId3">
            <a:alphaModFix/>
          </a:blip>
          <a:stretch>
            <a:fillRect/>
          </a:stretch>
        </p:blipFill>
        <p:spPr>
          <a:xfrm>
            <a:off x="152400" y="152400"/>
            <a:ext cx="9649224" cy="7924802"/>
          </a:xfrm>
          <a:prstGeom prst="rect">
            <a:avLst/>
          </a:prstGeom>
          <a:noFill/>
          <a:ln>
            <a:noFill/>
          </a:ln>
        </p:spPr>
      </p:pic>
      <p:sp>
        <p:nvSpPr>
          <p:cNvPr id="249" name="Google Shape;249;p22"/>
          <p:cNvSpPr txBox="1"/>
          <p:nvPr/>
        </p:nvSpPr>
        <p:spPr>
          <a:xfrm>
            <a:off x="10636025" y="1436425"/>
            <a:ext cx="3321000" cy="4930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t>ADK </a:t>
            </a:r>
            <a:endParaRPr sz="3000"/>
          </a:p>
          <a:p>
            <a:pPr indent="0" lvl="0" marL="0" rtl="0" algn="ctr">
              <a:spcBef>
                <a:spcPts val="0"/>
              </a:spcBef>
              <a:spcAft>
                <a:spcPts val="0"/>
              </a:spcAft>
              <a:buNone/>
            </a:pPr>
            <a:r>
              <a:t/>
            </a:r>
            <a:endParaRPr sz="1900"/>
          </a:p>
          <a:p>
            <a:pPr indent="0" lvl="0" marL="0" rtl="0" algn="just">
              <a:lnSpc>
                <a:spcPct val="115000"/>
              </a:lnSpc>
              <a:spcBef>
                <a:spcPts val="0"/>
              </a:spcBef>
              <a:spcAft>
                <a:spcPts val="0"/>
              </a:spcAft>
              <a:buClr>
                <a:schemeClr val="dk1"/>
              </a:buClr>
              <a:buSzPts val="1100"/>
              <a:buFont typeface="Arial"/>
              <a:buNone/>
            </a:pPr>
            <a:r>
              <a:rPr lang="en-US" sz="1900">
                <a:solidFill>
                  <a:schemeClr val="dk1"/>
                </a:solidFill>
              </a:rPr>
              <a:t>Agentes são componentes capazes de realizar ações específicas dentro do chatbot.</a:t>
            </a:r>
            <a:endParaRPr sz="19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900">
                <a:solidFill>
                  <a:schemeClr val="dk1"/>
                </a:solidFill>
              </a:rPr>
              <a:t>Eles podem ser criados usando ferramentas como o Function Tool, se comunicar com o BigQuery para buscar ou manipular dados, e são integrados para que o chatbot consiga executar tarefas de forma estruturada.</a:t>
            </a:r>
            <a:endParaRPr sz="1900"/>
          </a:p>
        </p:txBody>
      </p:sp>
      <p:sp>
        <p:nvSpPr>
          <p:cNvPr id="250" name="Google Shape;250;p22"/>
          <p:cNvSpPr txBox="1"/>
          <p:nvPr/>
        </p:nvSpPr>
        <p:spPr>
          <a:xfrm>
            <a:off x="15399025" y="3308550"/>
            <a:ext cx="146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descr="preencoded.png" id="256" name="Google Shape;256;p23"/>
          <p:cNvPicPr preferRelativeResize="0"/>
          <p:nvPr/>
        </p:nvPicPr>
        <p:blipFill rotWithShape="1">
          <a:blip r:embed="rId3">
            <a:alphaModFix/>
          </a:blip>
          <a:srcRect b="0" l="0" r="0" t="0"/>
          <a:stretch/>
        </p:blipFill>
        <p:spPr>
          <a:xfrm>
            <a:off x="9144000" y="0"/>
            <a:ext cx="5486400" cy="8778476"/>
          </a:xfrm>
          <a:prstGeom prst="rect">
            <a:avLst/>
          </a:prstGeom>
          <a:noFill/>
          <a:ln>
            <a:noFill/>
          </a:ln>
        </p:spPr>
      </p:pic>
      <p:sp>
        <p:nvSpPr>
          <p:cNvPr id="257" name="Google Shape;257;p23"/>
          <p:cNvSpPr/>
          <p:nvPr/>
        </p:nvSpPr>
        <p:spPr>
          <a:xfrm>
            <a:off x="9144000" y="0"/>
            <a:ext cx="5486400" cy="8778600"/>
          </a:xfrm>
          <a:prstGeom prst="rect">
            <a:avLst/>
          </a:prstGeom>
          <a:solidFill>
            <a:srgbClr val="DFDF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8" name="Google Shape;258;p23"/>
          <p:cNvPicPr preferRelativeResize="0"/>
          <p:nvPr/>
        </p:nvPicPr>
        <p:blipFill rotWithShape="1">
          <a:blip r:embed="rId4">
            <a:alphaModFix/>
          </a:blip>
          <a:srcRect b="0" l="0" r="0" t="0"/>
          <a:stretch/>
        </p:blipFill>
        <p:spPr>
          <a:xfrm>
            <a:off x="9144000" y="0"/>
            <a:ext cx="5486400" cy="8778476"/>
          </a:xfrm>
          <a:prstGeom prst="rect">
            <a:avLst/>
          </a:prstGeom>
          <a:noFill/>
          <a:ln>
            <a:noFill/>
          </a:ln>
        </p:spPr>
      </p:pic>
      <p:sp>
        <p:nvSpPr>
          <p:cNvPr id="259" name="Google Shape;259;p23"/>
          <p:cNvSpPr/>
          <p:nvPr/>
        </p:nvSpPr>
        <p:spPr>
          <a:xfrm>
            <a:off x="549712" y="377904"/>
            <a:ext cx="5189700" cy="452100"/>
          </a:xfrm>
          <a:prstGeom prst="rect">
            <a:avLst/>
          </a:prstGeom>
          <a:noFill/>
          <a:ln>
            <a:noFill/>
          </a:ln>
        </p:spPr>
        <p:txBody>
          <a:bodyPr anchorCtr="0" anchor="t" bIns="0" lIns="0" spcFirstLastPara="1" rIns="0" wrap="square" tIns="0">
            <a:noAutofit/>
          </a:bodyPr>
          <a:lstStyle/>
          <a:p>
            <a:pPr indent="0" lvl="0" marL="0" marR="0" rtl="0" algn="l">
              <a:lnSpc>
                <a:spcPct val="126785"/>
              </a:lnSpc>
              <a:spcBef>
                <a:spcPts val="0"/>
              </a:spcBef>
              <a:spcAft>
                <a:spcPts val="0"/>
              </a:spcAft>
              <a:buClr>
                <a:srgbClr val="1F1E1E"/>
              </a:buClr>
              <a:buSzPts val="2800"/>
              <a:buFont typeface="Alexandria"/>
              <a:buNone/>
            </a:pPr>
            <a:r>
              <a:rPr lang="en-US" sz="2800">
                <a:solidFill>
                  <a:srgbClr val="1F1E1E"/>
                </a:solidFill>
                <a:latin typeface="Alexandria"/>
                <a:ea typeface="Alexandria"/>
                <a:cs typeface="Alexandria"/>
                <a:sym typeface="Alexandria"/>
              </a:rPr>
              <a:t>Testes do projeto</a:t>
            </a:r>
            <a:endParaRPr b="0" i="0" sz="2800" u="none" cap="none" strike="noStrike"/>
          </a:p>
        </p:txBody>
      </p:sp>
      <p:sp>
        <p:nvSpPr>
          <p:cNvPr id="260" name="Google Shape;260;p23"/>
          <p:cNvSpPr/>
          <p:nvPr/>
        </p:nvSpPr>
        <p:spPr>
          <a:xfrm>
            <a:off x="549699" y="1672000"/>
            <a:ext cx="1957800" cy="244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1516"/>
              <a:buFont typeface="Alexandria"/>
              <a:buNone/>
            </a:pPr>
            <a:r>
              <a:rPr lang="en-US" sz="1515">
                <a:solidFill>
                  <a:srgbClr val="3B3535"/>
                </a:solidFill>
                <a:latin typeface="Alexandria"/>
                <a:ea typeface="Alexandria"/>
                <a:cs typeface="Alexandria"/>
                <a:sym typeface="Alexandria"/>
              </a:rPr>
              <a:t>Teste Agente Sauter</a:t>
            </a:r>
            <a:endParaRPr b="0" i="0" sz="1515" u="none" cap="none" strike="noStrike"/>
          </a:p>
        </p:txBody>
      </p:sp>
      <p:sp>
        <p:nvSpPr>
          <p:cNvPr id="261" name="Google Shape;261;p23"/>
          <p:cNvSpPr/>
          <p:nvPr/>
        </p:nvSpPr>
        <p:spPr>
          <a:xfrm>
            <a:off x="549700" y="2005800"/>
            <a:ext cx="8185200" cy="1325400"/>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3B3535"/>
              </a:buClr>
              <a:buSzPts val="1137"/>
              <a:buFont typeface="Sora"/>
              <a:buNone/>
            </a:pPr>
            <a:r>
              <a:rPr lang="en-US" sz="1336">
                <a:solidFill>
                  <a:srgbClr val="3B3535"/>
                </a:solidFill>
                <a:latin typeface="Sora"/>
                <a:ea typeface="Sora"/>
                <a:cs typeface="Sora"/>
                <a:sym typeface="Sora"/>
              </a:rPr>
              <a:t>Validar o fluxo básico: pergunta → orquestrador → tool (site sauter.digital) → resposta</a:t>
            </a:r>
            <a:endParaRPr sz="1336">
              <a:solidFill>
                <a:srgbClr val="3B3535"/>
              </a:solidFill>
              <a:latin typeface="Sora"/>
              <a:ea typeface="Sora"/>
              <a:cs typeface="Sora"/>
              <a:sym typeface="Sora"/>
            </a:endParaRPr>
          </a:p>
          <a:p>
            <a:pPr indent="0" lvl="0" marL="0" marR="0" rtl="0" algn="l">
              <a:lnSpc>
                <a:spcPct val="161904"/>
              </a:lnSpc>
              <a:spcBef>
                <a:spcPts val="0"/>
              </a:spcBef>
              <a:spcAft>
                <a:spcPts val="0"/>
              </a:spcAft>
              <a:buClr>
                <a:srgbClr val="3B3535"/>
              </a:buClr>
              <a:buSzPts val="1137"/>
              <a:buFont typeface="Sora"/>
              <a:buNone/>
            </a:pPr>
            <a:r>
              <a:t/>
            </a:r>
            <a:endParaRPr sz="1336">
              <a:solidFill>
                <a:srgbClr val="3B3535"/>
              </a:solidFill>
              <a:latin typeface="Sora"/>
              <a:ea typeface="Sora"/>
              <a:cs typeface="Sora"/>
              <a:sym typeface="Sora"/>
            </a:endParaRPr>
          </a:p>
          <a:p>
            <a:pPr indent="-313480" lvl="0" marL="457200" rtl="0" algn="l">
              <a:lnSpc>
                <a:spcPct val="161904"/>
              </a:lnSpc>
              <a:spcBef>
                <a:spcPts val="0"/>
              </a:spcBef>
              <a:spcAft>
                <a:spcPts val="0"/>
              </a:spcAft>
              <a:buClr>
                <a:srgbClr val="3B3535"/>
              </a:buClr>
              <a:buSzPts val="1337"/>
              <a:buFont typeface="Sora"/>
              <a:buChar char="●"/>
            </a:pPr>
            <a:r>
              <a:rPr lang="en-US" sz="1336">
                <a:solidFill>
                  <a:srgbClr val="3B3535"/>
                </a:solidFill>
                <a:latin typeface="Sora"/>
                <a:ea typeface="Sora"/>
                <a:cs typeface="Sora"/>
                <a:sym typeface="Sora"/>
              </a:rPr>
              <a:t>15 perguntas dentro do escopo</a:t>
            </a:r>
            <a:endParaRPr sz="1336">
              <a:solidFill>
                <a:srgbClr val="3B3535"/>
              </a:solidFill>
              <a:latin typeface="Sora"/>
              <a:ea typeface="Sora"/>
              <a:cs typeface="Sora"/>
              <a:sym typeface="Sora"/>
            </a:endParaRPr>
          </a:p>
          <a:p>
            <a:pPr indent="-313480" lvl="0" marL="457200" rtl="0" algn="l">
              <a:lnSpc>
                <a:spcPct val="161904"/>
              </a:lnSpc>
              <a:spcBef>
                <a:spcPts val="0"/>
              </a:spcBef>
              <a:spcAft>
                <a:spcPts val="0"/>
              </a:spcAft>
              <a:buClr>
                <a:srgbClr val="3B3535"/>
              </a:buClr>
              <a:buSzPts val="1337"/>
              <a:buFont typeface="Sora"/>
              <a:buChar char="●"/>
            </a:pPr>
            <a:r>
              <a:rPr lang="en-US" sz="1336">
                <a:solidFill>
                  <a:srgbClr val="3B3535"/>
                </a:solidFill>
                <a:latin typeface="Sora"/>
                <a:ea typeface="Sora"/>
                <a:cs typeface="Sora"/>
                <a:sym typeface="Sora"/>
              </a:rPr>
              <a:t>6 perguntas fora do escopo</a:t>
            </a:r>
            <a:endParaRPr sz="1336">
              <a:solidFill>
                <a:srgbClr val="3B3535"/>
              </a:solidFill>
              <a:latin typeface="Sora"/>
              <a:ea typeface="Sora"/>
              <a:cs typeface="Sora"/>
              <a:sym typeface="Sora"/>
            </a:endParaRPr>
          </a:p>
          <a:p>
            <a:pPr indent="0" lvl="0" marL="0" rtl="0" algn="l">
              <a:lnSpc>
                <a:spcPct val="161904"/>
              </a:lnSpc>
              <a:spcBef>
                <a:spcPts val="0"/>
              </a:spcBef>
              <a:spcAft>
                <a:spcPts val="0"/>
              </a:spcAft>
              <a:buClr>
                <a:schemeClr val="dk1"/>
              </a:buClr>
              <a:buSzPts val="1191"/>
              <a:buFont typeface="Arial"/>
              <a:buNone/>
            </a:pPr>
            <a:r>
              <a:t/>
            </a:r>
            <a:endParaRPr sz="1336">
              <a:solidFill>
                <a:srgbClr val="3B3535"/>
              </a:solidFill>
              <a:latin typeface="Sora"/>
              <a:ea typeface="Sora"/>
              <a:cs typeface="Sora"/>
              <a:sym typeface="Sora"/>
            </a:endParaRPr>
          </a:p>
          <a:p>
            <a:pPr indent="0" lvl="0" marL="0" marR="0" rtl="0" algn="l">
              <a:lnSpc>
                <a:spcPct val="161904"/>
              </a:lnSpc>
              <a:spcBef>
                <a:spcPts val="0"/>
              </a:spcBef>
              <a:spcAft>
                <a:spcPts val="0"/>
              </a:spcAft>
              <a:buClr>
                <a:srgbClr val="3B3535"/>
              </a:buClr>
              <a:buSzPts val="1137"/>
              <a:buFont typeface="Sora"/>
              <a:buNone/>
            </a:pPr>
            <a:r>
              <a:t/>
            </a:r>
            <a:endParaRPr sz="1336">
              <a:solidFill>
                <a:srgbClr val="3B3535"/>
              </a:solidFill>
              <a:latin typeface="Sora"/>
              <a:ea typeface="Sora"/>
              <a:cs typeface="Sora"/>
              <a:sym typeface="Sora"/>
            </a:endParaRPr>
          </a:p>
        </p:txBody>
      </p:sp>
      <p:sp>
        <p:nvSpPr>
          <p:cNvPr id="262" name="Google Shape;262;p23"/>
          <p:cNvSpPr/>
          <p:nvPr/>
        </p:nvSpPr>
        <p:spPr>
          <a:xfrm>
            <a:off x="549700" y="3745247"/>
            <a:ext cx="8708700" cy="831300"/>
          </a:xfrm>
          <a:prstGeom prst="rect">
            <a:avLst/>
          </a:prstGeom>
          <a:noFill/>
          <a:ln>
            <a:noFill/>
          </a:ln>
        </p:spPr>
        <p:txBody>
          <a:bodyPr anchorCtr="0" anchor="t" bIns="0" lIns="0" spcFirstLastPara="1" rIns="0" wrap="square" tIns="0">
            <a:noAutofit/>
          </a:bodyPr>
          <a:lstStyle/>
          <a:p>
            <a:pPr indent="-313480" lvl="0" marL="457200" rtl="0" algn="l">
              <a:lnSpc>
                <a:spcPct val="161904"/>
              </a:lnSpc>
              <a:spcBef>
                <a:spcPts val="0"/>
              </a:spcBef>
              <a:spcAft>
                <a:spcPts val="0"/>
              </a:spcAft>
              <a:buClr>
                <a:srgbClr val="3B3535"/>
              </a:buClr>
              <a:buSzPts val="1337"/>
              <a:buFont typeface="Sora"/>
              <a:buChar char="●"/>
            </a:pPr>
            <a:r>
              <a:rPr lang="en-US" sz="1336">
                <a:solidFill>
                  <a:srgbClr val="3B3535"/>
                </a:solidFill>
                <a:latin typeface="Sora"/>
                <a:ea typeface="Sora"/>
                <a:cs typeface="Sora"/>
                <a:sym typeface="Sora"/>
              </a:rPr>
              <a:t>Chamada POST /chat </a:t>
            </a:r>
            <a:endParaRPr sz="1336">
              <a:solidFill>
                <a:srgbClr val="3B3535"/>
              </a:solidFill>
              <a:latin typeface="Sora"/>
              <a:ea typeface="Sora"/>
              <a:cs typeface="Sora"/>
              <a:sym typeface="Sora"/>
            </a:endParaRPr>
          </a:p>
          <a:p>
            <a:pPr indent="-313480" lvl="0" marL="457200" rtl="0" algn="l">
              <a:lnSpc>
                <a:spcPct val="161904"/>
              </a:lnSpc>
              <a:spcBef>
                <a:spcPts val="0"/>
              </a:spcBef>
              <a:spcAft>
                <a:spcPts val="0"/>
              </a:spcAft>
              <a:buClr>
                <a:srgbClr val="3B3535"/>
              </a:buClr>
              <a:buSzPts val="1337"/>
              <a:buFont typeface="Sora"/>
              <a:buChar char="●"/>
            </a:pPr>
            <a:r>
              <a:rPr lang="en-US" sz="1336">
                <a:solidFill>
                  <a:srgbClr val="3B3535"/>
                </a:solidFill>
                <a:latin typeface="Sora"/>
                <a:ea typeface="Sora"/>
                <a:cs typeface="Sora"/>
                <a:sym typeface="Sora"/>
              </a:rPr>
              <a:t>Keywords por pergunta → pass / partial / fail</a:t>
            </a:r>
            <a:endParaRPr sz="1336">
              <a:solidFill>
                <a:srgbClr val="3B3535"/>
              </a:solidFill>
              <a:latin typeface="Sora"/>
              <a:ea typeface="Sora"/>
              <a:cs typeface="Sora"/>
              <a:sym typeface="Sora"/>
            </a:endParaRPr>
          </a:p>
        </p:txBody>
      </p:sp>
      <p:sp>
        <p:nvSpPr>
          <p:cNvPr id="263" name="Google Shape;263;p23"/>
          <p:cNvSpPr/>
          <p:nvPr/>
        </p:nvSpPr>
        <p:spPr>
          <a:xfrm>
            <a:off x="549699" y="4811260"/>
            <a:ext cx="8708700" cy="475800"/>
          </a:xfrm>
          <a:prstGeom prst="rect">
            <a:avLst/>
          </a:prstGeom>
          <a:noFill/>
          <a:ln>
            <a:noFill/>
          </a:ln>
        </p:spPr>
        <p:txBody>
          <a:bodyPr anchorCtr="0" anchor="t" bIns="0" lIns="0" spcFirstLastPara="1" rIns="0" wrap="square" tIns="0">
            <a:noAutofit/>
          </a:bodyPr>
          <a:lstStyle/>
          <a:p>
            <a:pPr indent="0" lvl="0" marL="0" rtl="0" algn="l">
              <a:lnSpc>
                <a:spcPct val="161904"/>
              </a:lnSpc>
              <a:spcBef>
                <a:spcPts val="0"/>
              </a:spcBef>
              <a:spcAft>
                <a:spcPts val="0"/>
              </a:spcAft>
              <a:buClr>
                <a:schemeClr val="dk1"/>
              </a:buClr>
              <a:buSzPts val="1191"/>
              <a:buFont typeface="Arial"/>
              <a:buNone/>
            </a:pPr>
            <a:r>
              <a:rPr lang="en-US" sz="1336">
                <a:solidFill>
                  <a:srgbClr val="3B3535"/>
                </a:solidFill>
                <a:latin typeface="Sora"/>
                <a:ea typeface="Sora"/>
                <a:cs typeface="Sora"/>
                <a:sym typeface="Sora"/>
              </a:rPr>
              <a:t>test_id;question;expected_keywords_any;source_url;http_status;verdict;answer → Resposta completa registrada por teste.</a:t>
            </a:r>
            <a:endParaRPr sz="1336">
              <a:solidFill>
                <a:srgbClr val="3B3535"/>
              </a:solidFill>
              <a:latin typeface="Sora"/>
              <a:ea typeface="Sora"/>
              <a:cs typeface="Sora"/>
              <a:sym typeface="Sora"/>
            </a:endParaRPr>
          </a:p>
          <a:p>
            <a:pPr indent="0" lvl="0" marL="0" rtl="0" algn="l">
              <a:lnSpc>
                <a:spcPct val="161904"/>
              </a:lnSpc>
              <a:spcBef>
                <a:spcPts val="0"/>
              </a:spcBef>
              <a:spcAft>
                <a:spcPts val="0"/>
              </a:spcAft>
              <a:buClr>
                <a:schemeClr val="dk1"/>
              </a:buClr>
              <a:buSzPts val="1191"/>
              <a:buFont typeface="Arial"/>
              <a:buNone/>
            </a:pPr>
            <a:r>
              <a:t/>
            </a:r>
            <a:endParaRPr sz="1336">
              <a:solidFill>
                <a:srgbClr val="3B3535"/>
              </a:solidFill>
              <a:latin typeface="Sora"/>
              <a:ea typeface="Sora"/>
              <a:cs typeface="Sora"/>
              <a:sym typeface="Sora"/>
            </a:endParaRPr>
          </a:p>
          <a:p>
            <a:pPr indent="0" lvl="0" marL="0" rtl="0" algn="l">
              <a:lnSpc>
                <a:spcPct val="161904"/>
              </a:lnSpc>
              <a:spcBef>
                <a:spcPts val="0"/>
              </a:spcBef>
              <a:spcAft>
                <a:spcPts val="0"/>
              </a:spcAft>
              <a:buClr>
                <a:schemeClr val="dk1"/>
              </a:buClr>
              <a:buSzPts val="1191"/>
              <a:buFont typeface="Arial"/>
              <a:buNone/>
            </a:pPr>
            <a:r>
              <a:rPr lang="en-US" sz="1336">
                <a:solidFill>
                  <a:srgbClr val="3B3535"/>
                </a:solidFill>
                <a:latin typeface="Sora"/>
                <a:ea typeface="Sora"/>
                <a:cs typeface="Sora"/>
                <a:sym typeface="Sora"/>
              </a:rPr>
              <a:t>Resultados: dentro do escopo ele respondeu tudo corretamente, mas fora do escopo, teve algumas respostas que desviaram do desejado</a:t>
            </a:r>
            <a:endParaRPr sz="1336">
              <a:solidFill>
                <a:srgbClr val="3B3535"/>
              </a:solidFill>
              <a:latin typeface="Sora"/>
              <a:ea typeface="Sora"/>
              <a:cs typeface="Sora"/>
              <a:sym typeface="Sora"/>
            </a:endParaRPr>
          </a:p>
          <a:p>
            <a:pPr indent="0" lvl="0" marL="0" marR="0" rtl="0" algn="l">
              <a:lnSpc>
                <a:spcPct val="161904"/>
              </a:lnSpc>
              <a:spcBef>
                <a:spcPts val="0"/>
              </a:spcBef>
              <a:spcAft>
                <a:spcPts val="0"/>
              </a:spcAft>
              <a:buClr>
                <a:srgbClr val="3B3535"/>
              </a:buClr>
              <a:buSzPts val="1137"/>
              <a:buFont typeface="Sora"/>
              <a:buNone/>
            </a:pPr>
            <a:r>
              <a:t/>
            </a:r>
            <a:endParaRPr sz="1336">
              <a:solidFill>
                <a:srgbClr val="3B3535"/>
              </a:solidFill>
              <a:latin typeface="Sora"/>
              <a:ea typeface="Sora"/>
              <a:cs typeface="Sora"/>
              <a:sym typeface="Sor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4"/>
          <p:cNvSpPr/>
          <p:nvPr/>
        </p:nvSpPr>
        <p:spPr>
          <a:xfrm>
            <a:off x="549712" y="377904"/>
            <a:ext cx="4591883" cy="452080"/>
          </a:xfrm>
          <a:prstGeom prst="rect">
            <a:avLst/>
          </a:prstGeom>
          <a:noFill/>
          <a:ln>
            <a:noFill/>
          </a:ln>
        </p:spPr>
        <p:txBody>
          <a:bodyPr anchorCtr="0" anchor="t" bIns="0" lIns="0" spcFirstLastPara="1" rIns="0" wrap="square" tIns="0">
            <a:noAutofit/>
          </a:bodyPr>
          <a:lstStyle/>
          <a:p>
            <a:pPr indent="0" lvl="0" marL="0" marR="0" rtl="0" algn="l">
              <a:lnSpc>
                <a:spcPct val="126785"/>
              </a:lnSpc>
              <a:spcBef>
                <a:spcPts val="0"/>
              </a:spcBef>
              <a:spcAft>
                <a:spcPts val="0"/>
              </a:spcAft>
              <a:buClr>
                <a:srgbClr val="1F1E1E"/>
              </a:buClr>
              <a:buSzPts val="2800"/>
              <a:buFont typeface="Alexandria"/>
              <a:buNone/>
            </a:pPr>
            <a:r>
              <a:rPr b="0" i="0" lang="en-US" sz="2800" u="none" cap="none" strike="noStrike">
                <a:solidFill>
                  <a:srgbClr val="1F1E1E"/>
                </a:solidFill>
                <a:latin typeface="Alexandria"/>
                <a:ea typeface="Alexandria"/>
                <a:cs typeface="Alexandria"/>
                <a:sym typeface="Alexandria"/>
              </a:rPr>
              <a:t>Monitoramento e Alertas</a:t>
            </a:r>
            <a:endParaRPr b="0" i="0" sz="2800" u="none" cap="none" strike="noStrike"/>
          </a:p>
        </p:txBody>
      </p:sp>
      <p:sp>
        <p:nvSpPr>
          <p:cNvPr id="270" name="Google Shape;270;p24"/>
          <p:cNvSpPr/>
          <p:nvPr/>
        </p:nvSpPr>
        <p:spPr>
          <a:xfrm>
            <a:off x="549712" y="1104781"/>
            <a:ext cx="13530977" cy="439579"/>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3B3535"/>
              </a:buClr>
              <a:buSzPts val="1050"/>
              <a:buFont typeface="Sora"/>
              <a:buNone/>
            </a:pPr>
            <a:r>
              <a:rPr b="0" i="0" lang="en-US" sz="1050" u="none" cap="none" strike="noStrike">
                <a:solidFill>
                  <a:srgbClr val="3B3535"/>
                </a:solidFill>
                <a:latin typeface="Sora"/>
                <a:ea typeface="Sora"/>
                <a:cs typeface="Sora"/>
                <a:sym typeface="Sora"/>
              </a:rPr>
              <a:t>O sistema de monitoramento implementado garante observabilidade completa através de logs detalhados e alertas proativos de custos. A estratégia de budget alerts permite controle financeiro rigoroso, enquanto os logs proporcionam rastreabilidade total das operações.</a:t>
            </a:r>
            <a:endParaRPr b="0" i="0" sz="1050" u="none" cap="none" strike="noStrike"/>
          </a:p>
        </p:txBody>
      </p:sp>
      <p:sp>
        <p:nvSpPr>
          <p:cNvPr id="271" name="Google Shape;271;p24"/>
          <p:cNvSpPr/>
          <p:nvPr/>
        </p:nvSpPr>
        <p:spPr>
          <a:xfrm>
            <a:off x="549712" y="1836301"/>
            <a:ext cx="2540913" cy="22598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F1E1E"/>
              </a:buClr>
              <a:buSzPts val="1400"/>
              <a:buFont typeface="Alexandria"/>
              <a:buNone/>
            </a:pPr>
            <a:r>
              <a:rPr b="0" i="0" lang="en-US" sz="1400" u="none" cap="none" strike="noStrike">
                <a:solidFill>
                  <a:srgbClr val="1F1E1E"/>
                </a:solidFill>
                <a:latin typeface="Alexandria"/>
                <a:ea typeface="Alexandria"/>
                <a:cs typeface="Alexandria"/>
                <a:sym typeface="Alexandria"/>
              </a:rPr>
              <a:t>Budget Alerts Configurados</a:t>
            </a:r>
            <a:endParaRPr b="0" i="0" sz="1400" u="none" cap="none" strike="noStrike"/>
          </a:p>
        </p:txBody>
      </p:sp>
      <p:sp>
        <p:nvSpPr>
          <p:cNvPr id="272" name="Google Shape;272;p24"/>
          <p:cNvSpPr/>
          <p:nvPr/>
        </p:nvSpPr>
        <p:spPr>
          <a:xfrm>
            <a:off x="549712" y="2199680"/>
            <a:ext cx="7984450" cy="439579"/>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3B3535"/>
              </a:buClr>
              <a:buSzPts val="1050"/>
              <a:buFont typeface="Sora"/>
              <a:buNone/>
            </a:pPr>
            <a:r>
              <a:rPr b="0" i="0" lang="en-US" sz="1050" u="none" cap="none" strike="noStrike">
                <a:solidFill>
                  <a:srgbClr val="3B3535"/>
                </a:solidFill>
                <a:latin typeface="Sora"/>
                <a:ea typeface="Sora"/>
                <a:cs typeface="Sora"/>
                <a:sym typeface="Sora"/>
              </a:rPr>
              <a:t>Sistema automatizado de alertas financeiros com notificações em múltiplos níveis de consumo. Os alertas são enviados via email para todos os membros da equipe quando os gastos atingem os thresholds definidos.</a:t>
            </a:r>
            <a:endParaRPr b="0" i="0" sz="1050" u="none" cap="none" strike="noStrike"/>
          </a:p>
        </p:txBody>
      </p:sp>
      <p:sp>
        <p:nvSpPr>
          <p:cNvPr id="273" name="Google Shape;273;p24"/>
          <p:cNvSpPr/>
          <p:nvPr/>
        </p:nvSpPr>
        <p:spPr>
          <a:xfrm>
            <a:off x="549712" y="2762845"/>
            <a:ext cx="7984450" cy="219789"/>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1A2D7A"/>
              </a:buClr>
              <a:buSzPts val="1050"/>
              <a:buFont typeface="Sora"/>
              <a:buNone/>
            </a:pPr>
            <a:r>
              <a:rPr b="1" i="0" lang="en-US" sz="1050" u="none" cap="none" strike="noStrike">
                <a:solidFill>
                  <a:srgbClr val="1A2D7A"/>
                </a:solidFill>
                <a:latin typeface="Sora"/>
                <a:ea typeface="Sora"/>
                <a:cs typeface="Sora"/>
                <a:sym typeface="Sora"/>
              </a:rPr>
              <a:t>50% do orçamento:</a:t>
            </a:r>
            <a:r>
              <a:rPr b="0" i="0" lang="en-US" sz="1050" u="none" cap="none" strike="noStrike">
                <a:solidFill>
                  <a:srgbClr val="3B3535"/>
                </a:solidFill>
                <a:latin typeface="Sora"/>
                <a:ea typeface="Sora"/>
                <a:cs typeface="Sora"/>
                <a:sym typeface="Sora"/>
              </a:rPr>
              <a:t> Alerta preventivo inicial</a:t>
            </a:r>
            <a:endParaRPr b="0" i="0" sz="1050" u="none" cap="none" strike="noStrike"/>
          </a:p>
        </p:txBody>
      </p:sp>
      <p:sp>
        <p:nvSpPr>
          <p:cNvPr id="274" name="Google Shape;274;p24"/>
          <p:cNvSpPr/>
          <p:nvPr/>
        </p:nvSpPr>
        <p:spPr>
          <a:xfrm>
            <a:off x="549712" y="3030736"/>
            <a:ext cx="7984450" cy="219789"/>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1A2D7A"/>
              </a:buClr>
              <a:buSzPts val="1050"/>
              <a:buFont typeface="Sora"/>
              <a:buNone/>
            </a:pPr>
            <a:r>
              <a:rPr b="1" i="0" lang="en-US" sz="1050" u="none" cap="none" strike="noStrike">
                <a:solidFill>
                  <a:srgbClr val="1A2D7A"/>
                </a:solidFill>
                <a:latin typeface="Sora"/>
                <a:ea typeface="Sora"/>
                <a:cs typeface="Sora"/>
                <a:sym typeface="Sora"/>
              </a:rPr>
              <a:t>80% do orçamento:</a:t>
            </a:r>
            <a:r>
              <a:rPr b="0" i="0" lang="en-US" sz="1050" u="none" cap="none" strike="noStrike">
                <a:solidFill>
                  <a:srgbClr val="3B3535"/>
                </a:solidFill>
                <a:latin typeface="Sora"/>
                <a:ea typeface="Sora"/>
                <a:cs typeface="Sora"/>
                <a:sym typeface="Sora"/>
              </a:rPr>
              <a:t> Alerta de atenção crítica</a:t>
            </a:r>
            <a:endParaRPr b="0" i="0" sz="1050" u="none" cap="none" strike="noStrike"/>
          </a:p>
        </p:txBody>
      </p:sp>
      <p:sp>
        <p:nvSpPr>
          <p:cNvPr id="275" name="Google Shape;275;p24"/>
          <p:cNvSpPr/>
          <p:nvPr/>
        </p:nvSpPr>
        <p:spPr>
          <a:xfrm>
            <a:off x="549712" y="3298627"/>
            <a:ext cx="7984450" cy="219789"/>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1A2D7A"/>
              </a:buClr>
              <a:buSzPts val="1050"/>
              <a:buFont typeface="Sora"/>
              <a:buNone/>
            </a:pPr>
            <a:r>
              <a:rPr b="1" i="0" lang="en-US" sz="1050" u="none" cap="none" strike="noStrike">
                <a:solidFill>
                  <a:srgbClr val="1A2D7A"/>
                </a:solidFill>
                <a:latin typeface="Sora"/>
                <a:ea typeface="Sora"/>
                <a:cs typeface="Sora"/>
                <a:sym typeface="Sora"/>
              </a:rPr>
              <a:t>100% do orçamento:</a:t>
            </a:r>
            <a:r>
              <a:rPr b="0" i="0" lang="en-US" sz="1050" u="none" cap="none" strike="noStrike">
                <a:solidFill>
                  <a:srgbClr val="3B3535"/>
                </a:solidFill>
                <a:latin typeface="Sora"/>
                <a:ea typeface="Sora"/>
                <a:cs typeface="Sora"/>
                <a:sym typeface="Sora"/>
              </a:rPr>
              <a:t> Alerta de limite atingido</a:t>
            </a:r>
            <a:endParaRPr b="0" i="0" sz="1050" u="none" cap="none" strike="noStrike"/>
          </a:p>
        </p:txBody>
      </p:sp>
      <p:sp>
        <p:nvSpPr>
          <p:cNvPr id="276" name="Google Shape;276;p24"/>
          <p:cNvSpPr/>
          <p:nvPr/>
        </p:nvSpPr>
        <p:spPr>
          <a:xfrm>
            <a:off x="549712" y="3642003"/>
            <a:ext cx="7984450" cy="439579"/>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3B3535"/>
              </a:buClr>
              <a:buSzPts val="1050"/>
              <a:buFont typeface="Sora"/>
              <a:buNone/>
            </a:pPr>
            <a:r>
              <a:rPr b="0" i="0" lang="en-US" sz="1050" u="none" cap="none" strike="noStrike">
                <a:solidFill>
                  <a:srgbClr val="3B3535"/>
                </a:solidFill>
                <a:latin typeface="Sora"/>
                <a:ea typeface="Sora"/>
                <a:cs typeface="Sora"/>
                <a:sym typeface="Sora"/>
              </a:rPr>
              <a:t>Tendência de gastos monitorada continuamente com projeções automáticas baseadas no consumo atual dos recursos GCP.</a:t>
            </a:r>
            <a:endParaRPr b="0" i="0" sz="1050" u="none" cap="none" strike="noStrike"/>
          </a:p>
        </p:txBody>
      </p:sp>
      <p:sp>
        <p:nvSpPr>
          <p:cNvPr id="277" name="Google Shape;277;p24"/>
          <p:cNvSpPr/>
          <p:nvPr/>
        </p:nvSpPr>
        <p:spPr>
          <a:xfrm>
            <a:off x="8877062" y="1836301"/>
            <a:ext cx="1808440" cy="22598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F1E1E"/>
              </a:buClr>
              <a:buSzPts val="1400"/>
              <a:buFont typeface="Alexandria"/>
              <a:buNone/>
            </a:pPr>
            <a:r>
              <a:rPr b="0" i="0" lang="en-US" sz="1400" u="none" cap="none" strike="noStrike">
                <a:solidFill>
                  <a:srgbClr val="1F1E1E"/>
                </a:solidFill>
                <a:latin typeface="Alexandria"/>
                <a:ea typeface="Alexandria"/>
                <a:cs typeface="Alexandria"/>
                <a:sym typeface="Alexandria"/>
              </a:rPr>
              <a:t>Observabilidade</a:t>
            </a:r>
            <a:endParaRPr b="0" i="0" sz="1400" u="none" cap="none" strike="noStrike"/>
          </a:p>
        </p:txBody>
      </p:sp>
      <p:sp>
        <p:nvSpPr>
          <p:cNvPr id="278" name="Google Shape;278;p24"/>
          <p:cNvSpPr/>
          <p:nvPr/>
        </p:nvSpPr>
        <p:spPr>
          <a:xfrm>
            <a:off x="8877062" y="2199680"/>
            <a:ext cx="5211128" cy="219789"/>
          </a:xfrm>
          <a:prstGeom prst="rect">
            <a:avLst/>
          </a:prstGeom>
          <a:noFill/>
          <a:ln>
            <a:noFill/>
          </a:ln>
        </p:spPr>
        <p:txBody>
          <a:bodyPr anchorCtr="0" anchor="t" bIns="0" lIns="0" spcFirstLastPara="1" rIns="0" wrap="square" tIns="0">
            <a:noAutofit/>
          </a:bodyPr>
          <a:lstStyle/>
          <a:p>
            <a:pPr indent="-342900" lvl="0" marL="342900" marR="0" rtl="0" algn="l">
              <a:lnSpc>
                <a:spcPct val="161904"/>
              </a:lnSpc>
              <a:spcBef>
                <a:spcPts val="0"/>
              </a:spcBef>
              <a:spcAft>
                <a:spcPts val="0"/>
              </a:spcAft>
              <a:buClr>
                <a:srgbClr val="3B3535"/>
              </a:buClr>
              <a:buSzPts val="1050"/>
              <a:buFont typeface="Sora"/>
              <a:buChar char="•"/>
            </a:pPr>
            <a:r>
              <a:rPr b="0" i="0" lang="en-US" sz="1050" u="none" cap="none" strike="noStrike">
                <a:solidFill>
                  <a:srgbClr val="3B3535"/>
                </a:solidFill>
                <a:latin typeface="Sora"/>
                <a:ea typeface="Sora"/>
                <a:cs typeface="Sora"/>
                <a:sym typeface="Sora"/>
              </a:rPr>
              <a:t>Logs detalhados de cada etapa</a:t>
            </a:r>
            <a:endParaRPr b="0" i="0" sz="1050" u="none" cap="none" strike="noStrike"/>
          </a:p>
        </p:txBody>
      </p:sp>
      <p:sp>
        <p:nvSpPr>
          <p:cNvPr id="279" name="Google Shape;279;p24"/>
          <p:cNvSpPr/>
          <p:nvPr/>
        </p:nvSpPr>
        <p:spPr>
          <a:xfrm>
            <a:off x="8877062" y="2467570"/>
            <a:ext cx="5211128" cy="219789"/>
          </a:xfrm>
          <a:prstGeom prst="rect">
            <a:avLst/>
          </a:prstGeom>
          <a:noFill/>
          <a:ln>
            <a:noFill/>
          </a:ln>
        </p:spPr>
        <p:txBody>
          <a:bodyPr anchorCtr="0" anchor="t" bIns="0" lIns="0" spcFirstLastPara="1" rIns="0" wrap="square" tIns="0">
            <a:noAutofit/>
          </a:bodyPr>
          <a:lstStyle/>
          <a:p>
            <a:pPr indent="-342900" lvl="0" marL="342900" marR="0" rtl="0" algn="l">
              <a:lnSpc>
                <a:spcPct val="161904"/>
              </a:lnSpc>
              <a:spcBef>
                <a:spcPts val="0"/>
              </a:spcBef>
              <a:spcAft>
                <a:spcPts val="0"/>
              </a:spcAft>
              <a:buClr>
                <a:srgbClr val="3B3535"/>
              </a:buClr>
              <a:buSzPts val="1050"/>
              <a:buFont typeface="Sora"/>
              <a:buChar char="•"/>
            </a:pPr>
            <a:r>
              <a:rPr b="0" i="0" lang="en-US" sz="1050" u="none" cap="none" strike="noStrike">
                <a:solidFill>
                  <a:srgbClr val="3B3535"/>
                </a:solidFill>
                <a:latin typeface="Sora"/>
                <a:ea typeface="Sora"/>
                <a:cs typeface="Sora"/>
                <a:sym typeface="Sora"/>
              </a:rPr>
              <a:t>Métricas de performance</a:t>
            </a:r>
            <a:endParaRPr b="0" i="0" sz="1050" u="none" cap="none" strike="noStrike"/>
          </a:p>
        </p:txBody>
      </p:sp>
      <p:sp>
        <p:nvSpPr>
          <p:cNvPr id="280" name="Google Shape;280;p24"/>
          <p:cNvSpPr/>
          <p:nvPr/>
        </p:nvSpPr>
        <p:spPr>
          <a:xfrm>
            <a:off x="8877062" y="2735461"/>
            <a:ext cx="5211128" cy="219789"/>
          </a:xfrm>
          <a:prstGeom prst="rect">
            <a:avLst/>
          </a:prstGeom>
          <a:noFill/>
          <a:ln>
            <a:noFill/>
          </a:ln>
        </p:spPr>
        <p:txBody>
          <a:bodyPr anchorCtr="0" anchor="t" bIns="0" lIns="0" spcFirstLastPara="1" rIns="0" wrap="square" tIns="0">
            <a:noAutofit/>
          </a:bodyPr>
          <a:lstStyle/>
          <a:p>
            <a:pPr indent="-342900" lvl="0" marL="342900" marR="0" rtl="0" algn="l">
              <a:lnSpc>
                <a:spcPct val="161904"/>
              </a:lnSpc>
              <a:spcBef>
                <a:spcPts val="0"/>
              </a:spcBef>
              <a:spcAft>
                <a:spcPts val="0"/>
              </a:spcAft>
              <a:buClr>
                <a:srgbClr val="3B3535"/>
              </a:buClr>
              <a:buSzPts val="1050"/>
              <a:buFont typeface="Sora"/>
              <a:buChar char="•"/>
            </a:pPr>
            <a:r>
              <a:rPr b="0" i="0" lang="en-US" sz="1050" u="none" cap="none" strike="noStrike">
                <a:solidFill>
                  <a:srgbClr val="3B3535"/>
                </a:solidFill>
                <a:latin typeface="Sora"/>
                <a:ea typeface="Sora"/>
                <a:cs typeface="Sora"/>
                <a:sym typeface="Sora"/>
              </a:rPr>
              <a:t>Rastreamento de erros</a:t>
            </a:r>
            <a:endParaRPr b="0" i="0" sz="1050" u="none" cap="none" strike="noStrike"/>
          </a:p>
        </p:txBody>
      </p:sp>
      <p:sp>
        <p:nvSpPr>
          <p:cNvPr id="281" name="Google Shape;281;p24"/>
          <p:cNvSpPr/>
          <p:nvPr/>
        </p:nvSpPr>
        <p:spPr>
          <a:xfrm>
            <a:off x="8877062" y="3003352"/>
            <a:ext cx="5211128" cy="219789"/>
          </a:xfrm>
          <a:prstGeom prst="rect">
            <a:avLst/>
          </a:prstGeom>
          <a:noFill/>
          <a:ln>
            <a:noFill/>
          </a:ln>
        </p:spPr>
        <p:txBody>
          <a:bodyPr anchorCtr="0" anchor="t" bIns="0" lIns="0" spcFirstLastPara="1" rIns="0" wrap="square" tIns="0">
            <a:noAutofit/>
          </a:bodyPr>
          <a:lstStyle/>
          <a:p>
            <a:pPr indent="-342900" lvl="0" marL="342900" marR="0" rtl="0" algn="l">
              <a:lnSpc>
                <a:spcPct val="161904"/>
              </a:lnSpc>
              <a:spcBef>
                <a:spcPts val="0"/>
              </a:spcBef>
              <a:spcAft>
                <a:spcPts val="0"/>
              </a:spcAft>
              <a:buClr>
                <a:srgbClr val="3B3535"/>
              </a:buClr>
              <a:buSzPts val="1050"/>
              <a:buFont typeface="Sora"/>
              <a:buChar char="•"/>
            </a:pPr>
            <a:r>
              <a:rPr b="0" i="0" lang="en-US" sz="1050" u="none" cap="none" strike="noStrike">
                <a:solidFill>
                  <a:srgbClr val="3B3535"/>
                </a:solidFill>
                <a:latin typeface="Sora"/>
                <a:ea typeface="Sora"/>
                <a:cs typeface="Sora"/>
                <a:sym typeface="Sora"/>
              </a:rPr>
              <a:t>Auditoria completa</a:t>
            </a:r>
            <a:endParaRPr b="0" i="0" sz="1050" u="none" cap="none" strike="noStrike"/>
          </a:p>
        </p:txBody>
      </p:sp>
      <p:pic>
        <p:nvPicPr>
          <p:cNvPr descr="preencoded.png" id="282" name="Google Shape;282;p24"/>
          <p:cNvPicPr preferRelativeResize="0"/>
          <p:nvPr/>
        </p:nvPicPr>
        <p:blipFill rotWithShape="1">
          <a:blip r:embed="rId3">
            <a:alphaModFix/>
          </a:blip>
          <a:srcRect b="0" l="0" r="0" t="0"/>
          <a:stretch/>
        </p:blipFill>
        <p:spPr>
          <a:xfrm>
            <a:off x="1251762" y="4205155"/>
            <a:ext cx="8290560" cy="39014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5"/>
          <p:cNvSpPr/>
          <p:nvPr/>
        </p:nvSpPr>
        <p:spPr>
          <a:xfrm>
            <a:off x="680561" y="489585"/>
            <a:ext cx="6805613" cy="559713"/>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1F1E1E"/>
              </a:buClr>
              <a:buSzPts val="3500"/>
              <a:buFont typeface="Alexandria"/>
              <a:buNone/>
            </a:pPr>
            <a:r>
              <a:rPr b="0" i="0" lang="en-US" sz="3500" u="none" cap="none" strike="noStrike">
                <a:solidFill>
                  <a:srgbClr val="1F1E1E"/>
                </a:solidFill>
                <a:latin typeface="Alexandria"/>
                <a:ea typeface="Alexandria"/>
                <a:cs typeface="Alexandria"/>
                <a:sym typeface="Alexandria"/>
              </a:rPr>
              <a:t>Resultados e Próximos Passos</a:t>
            </a:r>
            <a:endParaRPr b="0" i="0" sz="3500" u="none" cap="none" strike="noStrike"/>
          </a:p>
        </p:txBody>
      </p:sp>
      <p:sp>
        <p:nvSpPr>
          <p:cNvPr id="289" name="Google Shape;289;p25"/>
          <p:cNvSpPr/>
          <p:nvPr/>
        </p:nvSpPr>
        <p:spPr>
          <a:xfrm>
            <a:off x="680561" y="1389578"/>
            <a:ext cx="13269277" cy="816531"/>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B3535"/>
              </a:buClr>
              <a:buSzPts val="1300"/>
              <a:buFont typeface="Sora"/>
              <a:buNone/>
            </a:pPr>
            <a:r>
              <a:rPr b="0" i="0" lang="en-US" sz="1300" u="none" cap="none" strike="noStrike">
                <a:solidFill>
                  <a:srgbClr val="3B3535"/>
                </a:solidFill>
                <a:latin typeface="Sora"/>
                <a:ea typeface="Sora"/>
                <a:cs typeface="Sora"/>
                <a:sym typeface="Sora"/>
              </a:rPr>
              <a:t>O projeto Desafio SAUTER University 2025 representa uma implementação </a:t>
            </a:r>
            <a:r>
              <a:rPr lang="en-US" sz="1300">
                <a:solidFill>
                  <a:srgbClr val="3B3535"/>
                </a:solidFill>
                <a:latin typeface="Sora"/>
                <a:ea typeface="Sora"/>
                <a:cs typeface="Sora"/>
                <a:sym typeface="Sora"/>
              </a:rPr>
              <a:t>em partes</a:t>
            </a:r>
            <a:r>
              <a:rPr b="0" i="0" lang="en-US" sz="1300" u="none" cap="none" strike="noStrike">
                <a:solidFill>
                  <a:srgbClr val="3B3535"/>
                </a:solidFill>
                <a:latin typeface="Sora"/>
                <a:ea typeface="Sora"/>
                <a:cs typeface="Sora"/>
                <a:sym typeface="Sora"/>
              </a:rPr>
              <a:t> de uma solução de engenharia de dado</a:t>
            </a:r>
            <a:r>
              <a:rPr lang="en-US" sz="1300">
                <a:solidFill>
                  <a:srgbClr val="3B3535"/>
                </a:solidFill>
                <a:latin typeface="Sora"/>
                <a:ea typeface="Sora"/>
                <a:cs typeface="Sora"/>
                <a:sym typeface="Sora"/>
              </a:rPr>
              <a:t>s</a:t>
            </a:r>
            <a:r>
              <a:rPr b="0" i="0" lang="en-US" sz="1300" u="none" cap="none" strike="noStrike">
                <a:solidFill>
                  <a:srgbClr val="3B3535"/>
                </a:solidFill>
                <a:latin typeface="Sora"/>
                <a:ea typeface="Sora"/>
                <a:cs typeface="Sora"/>
                <a:sym typeface="Sora"/>
              </a:rPr>
              <a:t>. </a:t>
            </a:r>
            <a:r>
              <a:rPr lang="en-US" sz="1300">
                <a:solidFill>
                  <a:srgbClr val="3B3535"/>
                </a:solidFill>
                <a:latin typeface="Sora"/>
                <a:ea typeface="Sora"/>
                <a:cs typeface="Sora"/>
                <a:sym typeface="Sora"/>
              </a:rPr>
              <a:t>C</a:t>
            </a:r>
            <a:r>
              <a:rPr b="0" i="0" lang="en-US" sz="1300" u="none" cap="none" strike="noStrike">
                <a:solidFill>
                  <a:srgbClr val="3B3535"/>
                </a:solidFill>
                <a:latin typeface="Sora"/>
                <a:ea typeface="Sora"/>
                <a:cs typeface="Sora"/>
                <a:sym typeface="Sora"/>
              </a:rPr>
              <a:t>onseguimos criar um sistema, seguro para </a:t>
            </a:r>
            <a:r>
              <a:rPr lang="en-US" sz="1300">
                <a:solidFill>
                  <a:srgbClr val="3B3535"/>
                </a:solidFill>
                <a:latin typeface="Sora"/>
                <a:ea typeface="Sora"/>
                <a:cs typeface="Sora"/>
                <a:sym typeface="Sora"/>
              </a:rPr>
              <a:t>o armazenamento</a:t>
            </a:r>
            <a:r>
              <a:rPr b="0" i="0" lang="en-US" sz="1300" u="none" cap="none" strike="noStrike">
                <a:solidFill>
                  <a:srgbClr val="3B3535"/>
                </a:solidFill>
                <a:latin typeface="Sora"/>
                <a:ea typeface="Sora"/>
                <a:cs typeface="Sora"/>
                <a:sym typeface="Sora"/>
              </a:rPr>
              <a:t> de dados energéticos brasileiros e pesquisa web por chatbot.</a:t>
            </a:r>
            <a:endParaRPr b="0" i="0" sz="1300" u="none" cap="none" strike="noStrike"/>
          </a:p>
        </p:txBody>
      </p:sp>
      <p:sp>
        <p:nvSpPr>
          <p:cNvPr id="290" name="Google Shape;290;p25"/>
          <p:cNvSpPr/>
          <p:nvPr/>
        </p:nvSpPr>
        <p:spPr>
          <a:xfrm>
            <a:off x="7303770" y="2397442"/>
            <a:ext cx="22860" cy="5342573"/>
          </a:xfrm>
          <a:prstGeom prst="roundRect">
            <a:avLst>
              <a:gd fmla="val 312641" name="adj"/>
            </a:avLst>
          </a:prstGeom>
          <a:solidFill>
            <a:srgbClr val="BBC2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p:nvPr/>
        </p:nvSpPr>
        <p:spPr>
          <a:xfrm>
            <a:off x="657701" y="2397442"/>
            <a:ext cx="6634639" cy="1554004"/>
          </a:xfrm>
          <a:prstGeom prst="roundRect">
            <a:avLst>
              <a:gd fmla="val 4599"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a:off x="4674870" y="2575203"/>
            <a:ext cx="2447330" cy="279916"/>
          </a:xfrm>
          <a:prstGeom prst="rect">
            <a:avLst/>
          </a:prstGeom>
          <a:noFill/>
          <a:ln>
            <a:noFill/>
          </a:ln>
        </p:spPr>
        <p:txBody>
          <a:bodyPr anchorCtr="0" anchor="t" bIns="0" lIns="0" spcFirstLastPara="1" rIns="0" wrap="square" tIns="0">
            <a:noAutofit/>
          </a:bodyPr>
          <a:lstStyle/>
          <a:p>
            <a:pPr indent="0" lvl="0" marL="0" marR="0" rtl="0" algn="r">
              <a:lnSpc>
                <a:spcPct val="125714"/>
              </a:lnSpc>
              <a:spcBef>
                <a:spcPts val="0"/>
              </a:spcBef>
              <a:spcAft>
                <a:spcPts val="0"/>
              </a:spcAft>
              <a:buClr>
                <a:srgbClr val="3B3535"/>
              </a:buClr>
              <a:buSzPts val="1750"/>
              <a:buFont typeface="Alexandria"/>
              <a:buNone/>
            </a:pPr>
            <a:r>
              <a:rPr b="0" i="0" lang="en-US" sz="1750" u="none" cap="none" strike="noStrike">
                <a:solidFill>
                  <a:srgbClr val="3B3535"/>
                </a:solidFill>
                <a:latin typeface="Alexandria"/>
                <a:ea typeface="Alexandria"/>
                <a:cs typeface="Alexandria"/>
                <a:sym typeface="Alexandria"/>
              </a:rPr>
              <a:t>Conquistas Principais</a:t>
            </a:r>
            <a:endParaRPr b="0" i="0" sz="1750" u="none" cap="none" strike="noStrike"/>
          </a:p>
        </p:txBody>
      </p:sp>
      <p:sp>
        <p:nvSpPr>
          <p:cNvPr id="293" name="Google Shape;293;p25"/>
          <p:cNvSpPr/>
          <p:nvPr/>
        </p:nvSpPr>
        <p:spPr>
          <a:xfrm>
            <a:off x="835462" y="2957155"/>
            <a:ext cx="6286738" cy="816531"/>
          </a:xfrm>
          <a:prstGeom prst="rect">
            <a:avLst/>
          </a:prstGeom>
          <a:noFill/>
          <a:ln>
            <a:noFill/>
          </a:ln>
        </p:spPr>
        <p:txBody>
          <a:bodyPr anchorCtr="0" anchor="t" bIns="0" lIns="0" spcFirstLastPara="1" rIns="0" wrap="square" tIns="0">
            <a:noAutofit/>
          </a:bodyPr>
          <a:lstStyle/>
          <a:p>
            <a:pPr indent="0" lvl="0" marL="0" marR="0" rtl="0" algn="r">
              <a:lnSpc>
                <a:spcPct val="161538"/>
              </a:lnSpc>
              <a:spcBef>
                <a:spcPts val="0"/>
              </a:spcBef>
              <a:spcAft>
                <a:spcPts val="0"/>
              </a:spcAft>
              <a:buClr>
                <a:srgbClr val="3B3535"/>
              </a:buClr>
              <a:buSzPts val="1300"/>
              <a:buFont typeface="Sora"/>
              <a:buNone/>
            </a:pPr>
            <a:r>
              <a:rPr b="0" i="0" lang="en-US" sz="1300" u="none" cap="none" strike="noStrike">
                <a:solidFill>
                  <a:srgbClr val="3B3535"/>
                </a:solidFill>
                <a:latin typeface="Sora"/>
                <a:ea typeface="Sora"/>
                <a:cs typeface="Sora"/>
                <a:sym typeface="Sora"/>
              </a:rPr>
              <a:t>Infraestrutura automatizada com Terraform, pipeline ET, API REST documentada, containerização completa e sistema de monitoramento ativo implementados.</a:t>
            </a:r>
            <a:endParaRPr b="0" i="0" sz="1300" u="none" cap="none" strike="noStrike"/>
          </a:p>
        </p:txBody>
      </p:sp>
      <p:sp>
        <p:nvSpPr>
          <p:cNvPr id="294" name="Google Shape;294;p25"/>
          <p:cNvSpPr/>
          <p:nvPr/>
        </p:nvSpPr>
        <p:spPr>
          <a:xfrm>
            <a:off x="7338060" y="4291727"/>
            <a:ext cx="6634639" cy="1554004"/>
          </a:xfrm>
          <a:prstGeom prst="rect">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5"/>
          <p:cNvSpPr/>
          <p:nvPr/>
        </p:nvSpPr>
        <p:spPr>
          <a:xfrm>
            <a:off x="7508200" y="4469487"/>
            <a:ext cx="3627358" cy="279916"/>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3B3535"/>
              </a:buClr>
              <a:buSzPts val="1750"/>
              <a:buFont typeface="Alexandria"/>
              <a:buNone/>
            </a:pPr>
            <a:r>
              <a:rPr b="0" i="0" lang="en-US" sz="1750" u="none" cap="none" strike="noStrike">
                <a:solidFill>
                  <a:srgbClr val="3B3535"/>
                </a:solidFill>
                <a:latin typeface="Alexandria"/>
                <a:ea typeface="Alexandria"/>
                <a:cs typeface="Alexandria"/>
                <a:sym typeface="Alexandria"/>
              </a:rPr>
              <a:t>Versão 2.0 em Desenvolvimento</a:t>
            </a:r>
            <a:endParaRPr b="0" i="0" sz="1750" u="none" cap="none" strike="noStrike"/>
          </a:p>
        </p:txBody>
      </p:sp>
      <p:sp>
        <p:nvSpPr>
          <p:cNvPr id="296" name="Google Shape;296;p25"/>
          <p:cNvSpPr/>
          <p:nvPr/>
        </p:nvSpPr>
        <p:spPr>
          <a:xfrm>
            <a:off x="7508200" y="4851440"/>
            <a:ext cx="6286738" cy="816531"/>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B3535"/>
              </a:buClr>
              <a:buSzPts val="1300"/>
              <a:buFont typeface="Sora"/>
              <a:buNone/>
            </a:pPr>
            <a:r>
              <a:rPr b="0" i="0" lang="en-US" sz="1300" u="none" cap="none" strike="noStrike">
                <a:solidFill>
                  <a:srgbClr val="3B3535"/>
                </a:solidFill>
                <a:latin typeface="Sora"/>
                <a:ea typeface="Sora"/>
                <a:cs typeface="Sora"/>
                <a:sym typeface="Sora"/>
              </a:rPr>
              <a:t>A próxima iteração incluirá integração completa das aplicações, implementação completa dos agentes de IA com ADK + Gemini, dashboard Looker interativo, testes automatizados e modelo preditivo de EAR.</a:t>
            </a:r>
            <a:endParaRPr b="0" i="0" sz="1300" u="none" cap="none" strike="noStrike"/>
          </a:p>
        </p:txBody>
      </p:sp>
      <p:sp>
        <p:nvSpPr>
          <p:cNvPr id="297" name="Google Shape;297;p25"/>
          <p:cNvSpPr/>
          <p:nvPr/>
        </p:nvSpPr>
        <p:spPr>
          <a:xfrm>
            <a:off x="657701" y="6186011"/>
            <a:ext cx="6634639" cy="1554004"/>
          </a:xfrm>
          <a:prstGeom prst="roundRect">
            <a:avLst>
              <a:gd fmla="val 4599"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a:off x="4445913" y="6363772"/>
            <a:ext cx="2676287" cy="279916"/>
          </a:xfrm>
          <a:prstGeom prst="rect">
            <a:avLst/>
          </a:prstGeom>
          <a:noFill/>
          <a:ln>
            <a:noFill/>
          </a:ln>
        </p:spPr>
        <p:txBody>
          <a:bodyPr anchorCtr="0" anchor="t" bIns="0" lIns="0" spcFirstLastPara="1" rIns="0" wrap="square" tIns="0">
            <a:noAutofit/>
          </a:bodyPr>
          <a:lstStyle/>
          <a:p>
            <a:pPr indent="0" lvl="0" marL="0" marR="0" rtl="0" algn="r">
              <a:lnSpc>
                <a:spcPct val="125714"/>
              </a:lnSpc>
              <a:spcBef>
                <a:spcPts val="0"/>
              </a:spcBef>
              <a:spcAft>
                <a:spcPts val="0"/>
              </a:spcAft>
              <a:buClr>
                <a:srgbClr val="3B3535"/>
              </a:buClr>
              <a:buSzPts val="1750"/>
              <a:buFont typeface="Alexandria"/>
              <a:buNone/>
            </a:pPr>
            <a:r>
              <a:rPr b="0" i="0" lang="en-US" sz="1750" u="none" cap="none" strike="noStrike">
                <a:solidFill>
                  <a:srgbClr val="3B3535"/>
                </a:solidFill>
                <a:latin typeface="Alexandria"/>
                <a:ea typeface="Alexandria"/>
                <a:cs typeface="Alexandria"/>
                <a:sym typeface="Alexandria"/>
              </a:rPr>
              <a:t>Impacto e Aprendizado</a:t>
            </a:r>
            <a:endParaRPr b="0" i="0" sz="1750" u="none" cap="none" strike="noStrike"/>
          </a:p>
        </p:txBody>
      </p:sp>
      <p:sp>
        <p:nvSpPr>
          <p:cNvPr id="299" name="Google Shape;299;p25"/>
          <p:cNvSpPr/>
          <p:nvPr/>
        </p:nvSpPr>
        <p:spPr>
          <a:xfrm>
            <a:off x="835462" y="6745724"/>
            <a:ext cx="6286738" cy="816531"/>
          </a:xfrm>
          <a:prstGeom prst="rect">
            <a:avLst/>
          </a:prstGeom>
          <a:noFill/>
          <a:ln>
            <a:noFill/>
          </a:ln>
        </p:spPr>
        <p:txBody>
          <a:bodyPr anchorCtr="0" anchor="t" bIns="0" lIns="0" spcFirstLastPara="1" rIns="0" wrap="square" tIns="0">
            <a:noAutofit/>
          </a:bodyPr>
          <a:lstStyle/>
          <a:p>
            <a:pPr indent="0" lvl="0" marL="0" marR="0" rtl="0" algn="r">
              <a:lnSpc>
                <a:spcPct val="161538"/>
              </a:lnSpc>
              <a:spcBef>
                <a:spcPts val="0"/>
              </a:spcBef>
              <a:spcAft>
                <a:spcPts val="0"/>
              </a:spcAft>
              <a:buClr>
                <a:srgbClr val="3B3535"/>
              </a:buClr>
              <a:buSzPts val="1300"/>
              <a:buFont typeface="Sora"/>
              <a:buNone/>
            </a:pPr>
            <a:r>
              <a:rPr b="0" i="0" lang="en-US" sz="1300" u="none" cap="none" strike="noStrike">
                <a:solidFill>
                  <a:srgbClr val="3B3535"/>
                </a:solidFill>
                <a:latin typeface="Sora"/>
                <a:ea typeface="Sora"/>
                <a:cs typeface="Sora"/>
                <a:sym typeface="Sora"/>
              </a:rPr>
              <a:t>Este projeto demonstra a aplicação prática de conhecimentos em cloud computing, engenharia de dados e DevOps, preparando a equipe para desafios reais da indústria tecnológica.</a:t>
            </a:r>
            <a:endParaRPr b="0" i="0" sz="130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p:nvPr/>
        </p:nvSpPr>
        <p:spPr>
          <a:xfrm>
            <a:off x="596979" y="433388"/>
            <a:ext cx="3927634" cy="490895"/>
          </a:xfrm>
          <a:prstGeom prst="rect">
            <a:avLst/>
          </a:prstGeom>
          <a:noFill/>
          <a:ln>
            <a:noFill/>
          </a:ln>
        </p:spPr>
        <p:txBody>
          <a:bodyPr anchorCtr="0" anchor="t" bIns="0" lIns="0" spcFirstLastPara="1" rIns="0" wrap="square" tIns="0">
            <a:noAutofit/>
          </a:bodyPr>
          <a:lstStyle/>
          <a:p>
            <a:pPr indent="0" lvl="0" marL="0" marR="0" rtl="0" algn="l">
              <a:lnSpc>
                <a:spcPct val="126229"/>
              </a:lnSpc>
              <a:spcBef>
                <a:spcPts val="0"/>
              </a:spcBef>
              <a:spcAft>
                <a:spcPts val="0"/>
              </a:spcAft>
              <a:buClr>
                <a:srgbClr val="1F1E1E"/>
              </a:buClr>
              <a:buSzPts val="3050"/>
              <a:buFont typeface="Alexandria"/>
              <a:buNone/>
            </a:pPr>
            <a:r>
              <a:rPr b="0" i="0" lang="en-US" sz="3050" u="none" cap="none" strike="noStrike">
                <a:solidFill>
                  <a:srgbClr val="1F1E1E"/>
                </a:solidFill>
                <a:latin typeface="Alexandria"/>
                <a:ea typeface="Alexandria"/>
                <a:cs typeface="Alexandria"/>
                <a:sym typeface="Alexandria"/>
              </a:rPr>
              <a:t>Divisão da equipe</a:t>
            </a:r>
            <a:endParaRPr b="0" i="0" sz="3050" u="none" cap="none" strike="noStrike"/>
          </a:p>
        </p:txBody>
      </p:sp>
      <p:sp>
        <p:nvSpPr>
          <p:cNvPr id="67" name="Google Shape;67;p14"/>
          <p:cNvSpPr/>
          <p:nvPr/>
        </p:nvSpPr>
        <p:spPr>
          <a:xfrm>
            <a:off x="596979" y="1222772"/>
            <a:ext cx="13436441" cy="902613"/>
          </a:xfrm>
          <a:prstGeom prst="roundRect">
            <a:avLst>
              <a:gd fmla="val 6945" name="adj"/>
            </a:avLst>
          </a:prstGeom>
          <a:solidFill>
            <a:srgbClr val="FFFAFA"/>
          </a:solidFill>
          <a:ln cap="flat" cmpd="sng" w="152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612219" y="1238012"/>
            <a:ext cx="596979" cy="872133"/>
          </a:xfrm>
          <a:prstGeom prst="roundRect">
            <a:avLst>
              <a:gd fmla="val 7437" name="adj"/>
            </a:avLst>
          </a:prstGeom>
          <a:solidFill>
            <a:srgbClr val="D5DC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794980" y="1534120"/>
            <a:ext cx="223838" cy="2797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B3535"/>
              </a:buClr>
              <a:buSzPts val="1750"/>
              <a:buFont typeface="Alexandria"/>
              <a:buNone/>
            </a:pPr>
            <a:r>
              <a:rPr b="0" i="0" lang="en-US" sz="1750" u="none" cap="none" strike="noStrike">
                <a:solidFill>
                  <a:srgbClr val="3B3535"/>
                </a:solidFill>
                <a:latin typeface="Alexandria"/>
                <a:ea typeface="Alexandria"/>
                <a:cs typeface="Alexandria"/>
                <a:sym typeface="Alexandria"/>
              </a:rPr>
              <a:t>1</a:t>
            </a:r>
            <a:endParaRPr b="0" i="0" sz="1750" u="none" cap="none" strike="noStrike"/>
          </a:p>
        </p:txBody>
      </p:sp>
      <p:sp>
        <p:nvSpPr>
          <p:cNvPr id="70" name="Google Shape;70;p14"/>
          <p:cNvSpPr/>
          <p:nvPr/>
        </p:nvSpPr>
        <p:spPr>
          <a:xfrm>
            <a:off x="1358384" y="1387197"/>
            <a:ext cx="3037999" cy="245388"/>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3B3535"/>
              </a:buClr>
              <a:buSzPts val="1500"/>
              <a:buFont typeface="Alexandria"/>
              <a:buNone/>
            </a:pPr>
            <a:r>
              <a:rPr b="0" i="0" lang="en-US" sz="1500" u="none" cap="none" strike="noStrike">
                <a:solidFill>
                  <a:srgbClr val="3B3535"/>
                </a:solidFill>
                <a:latin typeface="Alexandria"/>
                <a:ea typeface="Alexandria"/>
                <a:cs typeface="Alexandria"/>
                <a:sym typeface="Alexandria"/>
              </a:rPr>
              <a:t>Jamille - Engenheiro de Dados</a:t>
            </a:r>
            <a:endParaRPr b="0" i="0" sz="1500" u="none" cap="none" strike="noStrike"/>
          </a:p>
        </p:txBody>
      </p:sp>
      <p:sp>
        <p:nvSpPr>
          <p:cNvPr id="71" name="Google Shape;71;p14"/>
          <p:cNvSpPr/>
          <p:nvPr/>
        </p:nvSpPr>
        <p:spPr>
          <a:xfrm>
            <a:off x="1358384" y="1722120"/>
            <a:ext cx="12659797" cy="238839"/>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3B3535"/>
              </a:buClr>
              <a:buSzPts val="1150"/>
              <a:buFont typeface="Sora"/>
              <a:buNone/>
            </a:pPr>
            <a:r>
              <a:rPr b="0" i="0" lang="en-US" sz="1150" u="none" cap="none" strike="noStrike">
                <a:solidFill>
                  <a:srgbClr val="3B3535"/>
                </a:solidFill>
                <a:latin typeface="Sora"/>
                <a:ea typeface="Sora"/>
                <a:cs typeface="Sora"/>
                <a:sym typeface="Sora"/>
              </a:rPr>
              <a:t>Responsável pelo pipeline de ingestão e transformação dos dados do ONS para o BigQuery. Status: Não iniciada</a:t>
            </a:r>
            <a:endParaRPr b="0" i="0" sz="1150" u="none" cap="none" strike="noStrike"/>
          </a:p>
        </p:txBody>
      </p:sp>
      <p:sp>
        <p:nvSpPr>
          <p:cNvPr id="72" name="Google Shape;72;p14"/>
          <p:cNvSpPr/>
          <p:nvPr/>
        </p:nvSpPr>
        <p:spPr>
          <a:xfrm>
            <a:off x="596979" y="2274570"/>
            <a:ext cx="13436441" cy="902613"/>
          </a:xfrm>
          <a:prstGeom prst="roundRect">
            <a:avLst>
              <a:gd fmla="val 6945" name="adj"/>
            </a:avLst>
          </a:prstGeom>
          <a:solidFill>
            <a:srgbClr val="FFFAFA"/>
          </a:solidFill>
          <a:ln cap="flat" cmpd="sng" w="152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612219" y="2289810"/>
            <a:ext cx="596979" cy="872133"/>
          </a:xfrm>
          <a:prstGeom prst="roundRect">
            <a:avLst>
              <a:gd fmla="val 7437" name="adj"/>
            </a:avLst>
          </a:prstGeom>
          <a:solidFill>
            <a:srgbClr val="D5DC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794980" y="2585918"/>
            <a:ext cx="223838" cy="2797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B3535"/>
              </a:buClr>
              <a:buSzPts val="1750"/>
              <a:buFont typeface="Alexandria"/>
              <a:buNone/>
            </a:pPr>
            <a:r>
              <a:rPr b="0" i="0" lang="en-US" sz="1750" u="none" cap="none" strike="noStrike">
                <a:solidFill>
                  <a:srgbClr val="3B3535"/>
                </a:solidFill>
                <a:latin typeface="Alexandria"/>
                <a:ea typeface="Alexandria"/>
                <a:cs typeface="Alexandria"/>
                <a:sym typeface="Alexandria"/>
              </a:rPr>
              <a:t>2</a:t>
            </a:r>
            <a:endParaRPr b="0" i="0" sz="1750" u="none" cap="none" strike="noStrike"/>
          </a:p>
        </p:txBody>
      </p:sp>
      <p:sp>
        <p:nvSpPr>
          <p:cNvPr id="75" name="Google Shape;75;p14"/>
          <p:cNvSpPr/>
          <p:nvPr/>
        </p:nvSpPr>
        <p:spPr>
          <a:xfrm>
            <a:off x="1358384" y="2438995"/>
            <a:ext cx="2285167" cy="245388"/>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3B3535"/>
              </a:buClr>
              <a:buSzPts val="1500"/>
              <a:buFont typeface="Alexandria"/>
              <a:buNone/>
            </a:pPr>
            <a:r>
              <a:rPr b="0" i="0" lang="en-US" sz="1500" u="none" cap="none" strike="noStrike">
                <a:solidFill>
                  <a:srgbClr val="3B3535"/>
                </a:solidFill>
                <a:latin typeface="Alexandria"/>
                <a:ea typeface="Alexandria"/>
                <a:cs typeface="Alexandria"/>
                <a:sym typeface="Alexandria"/>
              </a:rPr>
              <a:t>João - Project Manager</a:t>
            </a:r>
            <a:endParaRPr b="0" i="0" sz="1500" u="none" cap="none" strike="noStrike"/>
          </a:p>
        </p:txBody>
      </p:sp>
      <p:sp>
        <p:nvSpPr>
          <p:cNvPr id="76" name="Google Shape;76;p14"/>
          <p:cNvSpPr/>
          <p:nvPr/>
        </p:nvSpPr>
        <p:spPr>
          <a:xfrm>
            <a:off x="1358384" y="2773918"/>
            <a:ext cx="12659797" cy="238839"/>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3B3535"/>
              </a:buClr>
              <a:buSzPts val="1150"/>
              <a:buFont typeface="Sora"/>
              <a:buNone/>
            </a:pPr>
            <a:r>
              <a:rPr b="0" i="0" lang="en-US" sz="1150" u="none" cap="none" strike="noStrike">
                <a:solidFill>
                  <a:srgbClr val="3B3535"/>
                </a:solidFill>
                <a:latin typeface="Sora"/>
                <a:ea typeface="Sora"/>
                <a:cs typeface="Sora"/>
                <a:sym typeface="Sora"/>
              </a:rPr>
              <a:t>Garantir a coesão entre as frentes e conformidade da documentação, além de montar o pitch e dashboard. Status: Não iniciada</a:t>
            </a:r>
            <a:endParaRPr b="0" i="0" sz="1150" u="none" cap="none" strike="noStrike"/>
          </a:p>
        </p:txBody>
      </p:sp>
      <p:sp>
        <p:nvSpPr>
          <p:cNvPr id="77" name="Google Shape;77;p14"/>
          <p:cNvSpPr/>
          <p:nvPr/>
        </p:nvSpPr>
        <p:spPr>
          <a:xfrm>
            <a:off x="596979" y="3326368"/>
            <a:ext cx="13436441" cy="902613"/>
          </a:xfrm>
          <a:prstGeom prst="roundRect">
            <a:avLst>
              <a:gd fmla="val 6945" name="adj"/>
            </a:avLst>
          </a:prstGeom>
          <a:solidFill>
            <a:srgbClr val="FFFAFA"/>
          </a:solidFill>
          <a:ln cap="flat" cmpd="sng" w="152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612219" y="3341608"/>
            <a:ext cx="596979" cy="872133"/>
          </a:xfrm>
          <a:prstGeom prst="roundRect">
            <a:avLst>
              <a:gd fmla="val 7437" name="adj"/>
            </a:avLst>
          </a:prstGeom>
          <a:solidFill>
            <a:srgbClr val="D5DC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794980" y="3637717"/>
            <a:ext cx="223838" cy="2797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B3535"/>
              </a:buClr>
              <a:buSzPts val="1750"/>
              <a:buFont typeface="Alexandria"/>
              <a:buNone/>
            </a:pPr>
            <a:r>
              <a:rPr b="0" i="0" lang="en-US" sz="1750" u="none" cap="none" strike="noStrike">
                <a:solidFill>
                  <a:srgbClr val="3B3535"/>
                </a:solidFill>
                <a:latin typeface="Alexandria"/>
                <a:ea typeface="Alexandria"/>
                <a:cs typeface="Alexandria"/>
                <a:sym typeface="Alexandria"/>
              </a:rPr>
              <a:t>3</a:t>
            </a:r>
            <a:endParaRPr b="0" i="0" sz="1750" u="none" cap="none" strike="noStrike"/>
          </a:p>
        </p:txBody>
      </p:sp>
      <p:sp>
        <p:nvSpPr>
          <p:cNvPr id="80" name="Google Shape;80;p14"/>
          <p:cNvSpPr/>
          <p:nvPr/>
        </p:nvSpPr>
        <p:spPr>
          <a:xfrm>
            <a:off x="1358384" y="3490793"/>
            <a:ext cx="2026206" cy="245388"/>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3B3535"/>
              </a:buClr>
              <a:buSzPts val="1500"/>
              <a:buFont typeface="Alexandria"/>
              <a:buNone/>
            </a:pPr>
            <a:r>
              <a:rPr b="0" i="0" lang="en-US" sz="1500" u="none" cap="none" strike="noStrike">
                <a:solidFill>
                  <a:srgbClr val="3B3535"/>
                </a:solidFill>
                <a:latin typeface="Alexandria"/>
                <a:ea typeface="Alexandria"/>
                <a:cs typeface="Alexandria"/>
                <a:sym typeface="Alexandria"/>
              </a:rPr>
              <a:t>Jorge - Infra/DevOps</a:t>
            </a:r>
            <a:endParaRPr b="0" i="0" sz="1500" u="none" cap="none" strike="noStrike"/>
          </a:p>
        </p:txBody>
      </p:sp>
      <p:sp>
        <p:nvSpPr>
          <p:cNvPr id="81" name="Google Shape;81;p14"/>
          <p:cNvSpPr/>
          <p:nvPr/>
        </p:nvSpPr>
        <p:spPr>
          <a:xfrm>
            <a:off x="1358384" y="3825716"/>
            <a:ext cx="12659797" cy="238839"/>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3B3535"/>
              </a:buClr>
              <a:buSzPts val="1150"/>
              <a:buFont typeface="Sora"/>
              <a:buNone/>
            </a:pPr>
            <a:r>
              <a:rPr b="0" i="0" lang="en-US" sz="1150" u="none" cap="none" strike="noStrike">
                <a:solidFill>
                  <a:srgbClr val="3B3535"/>
                </a:solidFill>
                <a:latin typeface="Sora"/>
                <a:ea typeface="Sora"/>
                <a:cs typeface="Sora"/>
                <a:sym typeface="Sora"/>
              </a:rPr>
              <a:t>Foco no Terraform, configuração do Budget Alert e pipeline de CI/CD no GitHub Actions. Status: Em andamento</a:t>
            </a:r>
            <a:endParaRPr b="0" i="0" sz="1150" u="none" cap="none" strike="noStrike"/>
          </a:p>
        </p:txBody>
      </p:sp>
      <p:sp>
        <p:nvSpPr>
          <p:cNvPr id="82" name="Google Shape;82;p14"/>
          <p:cNvSpPr/>
          <p:nvPr/>
        </p:nvSpPr>
        <p:spPr>
          <a:xfrm>
            <a:off x="596979" y="4378166"/>
            <a:ext cx="13436441" cy="902613"/>
          </a:xfrm>
          <a:prstGeom prst="roundRect">
            <a:avLst>
              <a:gd fmla="val 6945" name="adj"/>
            </a:avLst>
          </a:prstGeom>
          <a:solidFill>
            <a:srgbClr val="FFFAFA"/>
          </a:solidFill>
          <a:ln cap="flat" cmpd="sng" w="152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612219" y="4393406"/>
            <a:ext cx="596979" cy="872133"/>
          </a:xfrm>
          <a:prstGeom prst="roundRect">
            <a:avLst>
              <a:gd fmla="val 7437" name="adj"/>
            </a:avLst>
          </a:prstGeom>
          <a:solidFill>
            <a:srgbClr val="D5DC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794980" y="4689515"/>
            <a:ext cx="223838" cy="2797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B3535"/>
              </a:buClr>
              <a:buSzPts val="1750"/>
              <a:buFont typeface="Alexandria"/>
              <a:buNone/>
            </a:pPr>
            <a:r>
              <a:rPr b="0" i="0" lang="en-US" sz="1750" u="none" cap="none" strike="noStrike">
                <a:solidFill>
                  <a:srgbClr val="3B3535"/>
                </a:solidFill>
                <a:latin typeface="Alexandria"/>
                <a:ea typeface="Alexandria"/>
                <a:cs typeface="Alexandria"/>
                <a:sym typeface="Alexandria"/>
              </a:rPr>
              <a:t>4</a:t>
            </a:r>
            <a:endParaRPr b="0" i="0" sz="1750" u="none" cap="none" strike="noStrike"/>
          </a:p>
        </p:txBody>
      </p:sp>
      <p:sp>
        <p:nvSpPr>
          <p:cNvPr id="85" name="Google Shape;85;p14"/>
          <p:cNvSpPr/>
          <p:nvPr/>
        </p:nvSpPr>
        <p:spPr>
          <a:xfrm>
            <a:off x="1358384" y="4542592"/>
            <a:ext cx="1963817" cy="245388"/>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3B3535"/>
              </a:buClr>
              <a:buSzPts val="1500"/>
              <a:buFont typeface="Alexandria"/>
              <a:buNone/>
            </a:pPr>
            <a:r>
              <a:rPr b="0" i="0" lang="en-US" sz="1500" u="none" cap="none" strike="noStrike">
                <a:solidFill>
                  <a:srgbClr val="3B3535"/>
                </a:solidFill>
                <a:latin typeface="Alexandria"/>
                <a:ea typeface="Alexandria"/>
                <a:cs typeface="Alexandria"/>
                <a:sym typeface="Alexandria"/>
              </a:rPr>
              <a:t>Júlia - QA</a:t>
            </a:r>
            <a:endParaRPr b="0" i="0" sz="1500" u="none" cap="none" strike="noStrike"/>
          </a:p>
        </p:txBody>
      </p:sp>
      <p:sp>
        <p:nvSpPr>
          <p:cNvPr id="86" name="Google Shape;86;p14"/>
          <p:cNvSpPr/>
          <p:nvPr/>
        </p:nvSpPr>
        <p:spPr>
          <a:xfrm>
            <a:off x="1358384" y="4877514"/>
            <a:ext cx="12659797" cy="238839"/>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3B3535"/>
              </a:buClr>
              <a:buSzPts val="1150"/>
              <a:buFont typeface="Sora"/>
              <a:buNone/>
            </a:pPr>
            <a:r>
              <a:rPr b="0" i="0" lang="en-US" sz="1150" u="none" cap="none" strike="noStrike">
                <a:solidFill>
                  <a:srgbClr val="3B3535"/>
                </a:solidFill>
                <a:latin typeface="Sora"/>
                <a:ea typeface="Sora"/>
                <a:cs typeface="Sora"/>
                <a:sym typeface="Sora"/>
              </a:rPr>
              <a:t>Responsável por liderar a criação dos testes (unitários e de integração), garantir cobertura de 85%. Status: Não iniciada</a:t>
            </a:r>
            <a:endParaRPr b="0" i="0" sz="1150" u="none" cap="none" strike="noStrike"/>
          </a:p>
        </p:txBody>
      </p:sp>
      <p:sp>
        <p:nvSpPr>
          <p:cNvPr id="87" name="Google Shape;87;p14"/>
          <p:cNvSpPr/>
          <p:nvPr/>
        </p:nvSpPr>
        <p:spPr>
          <a:xfrm>
            <a:off x="596979" y="5429964"/>
            <a:ext cx="13436441" cy="902613"/>
          </a:xfrm>
          <a:prstGeom prst="roundRect">
            <a:avLst>
              <a:gd fmla="val 6945" name="adj"/>
            </a:avLst>
          </a:prstGeom>
          <a:solidFill>
            <a:srgbClr val="FFFAFA"/>
          </a:solidFill>
          <a:ln cap="flat" cmpd="sng" w="152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612219" y="5445204"/>
            <a:ext cx="596979" cy="872133"/>
          </a:xfrm>
          <a:prstGeom prst="roundRect">
            <a:avLst>
              <a:gd fmla="val 7437" name="adj"/>
            </a:avLst>
          </a:prstGeom>
          <a:solidFill>
            <a:srgbClr val="D5DC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794980" y="5741313"/>
            <a:ext cx="223838" cy="2797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B3535"/>
              </a:buClr>
              <a:buSzPts val="1750"/>
              <a:buFont typeface="Alexandria"/>
              <a:buNone/>
            </a:pPr>
            <a:r>
              <a:rPr b="0" i="0" lang="en-US" sz="1750" u="none" cap="none" strike="noStrike">
                <a:solidFill>
                  <a:srgbClr val="3B3535"/>
                </a:solidFill>
                <a:latin typeface="Alexandria"/>
                <a:ea typeface="Alexandria"/>
                <a:cs typeface="Alexandria"/>
                <a:sym typeface="Alexandria"/>
              </a:rPr>
              <a:t>5</a:t>
            </a:r>
            <a:endParaRPr b="0" i="0" sz="1750" u="none" cap="none" strike="noStrike"/>
          </a:p>
        </p:txBody>
      </p:sp>
      <p:sp>
        <p:nvSpPr>
          <p:cNvPr id="90" name="Google Shape;90;p14"/>
          <p:cNvSpPr/>
          <p:nvPr/>
        </p:nvSpPr>
        <p:spPr>
          <a:xfrm>
            <a:off x="1358384" y="5594390"/>
            <a:ext cx="3520083" cy="245388"/>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3B3535"/>
              </a:buClr>
              <a:buSzPts val="1500"/>
              <a:buFont typeface="Alexandria"/>
              <a:buNone/>
            </a:pPr>
            <a:r>
              <a:rPr b="0" i="0" lang="en-US" sz="1500" u="none" cap="none" strike="noStrike">
                <a:solidFill>
                  <a:srgbClr val="3B3535"/>
                </a:solidFill>
                <a:latin typeface="Alexandria"/>
                <a:ea typeface="Alexandria"/>
                <a:cs typeface="Alexandria"/>
                <a:sym typeface="Alexandria"/>
              </a:rPr>
              <a:t>Laryssa - Engenheiro de IA/Agentes</a:t>
            </a:r>
            <a:endParaRPr b="0" i="0" sz="1500" u="none" cap="none" strike="noStrike"/>
          </a:p>
        </p:txBody>
      </p:sp>
      <p:sp>
        <p:nvSpPr>
          <p:cNvPr id="91" name="Google Shape;91;p14"/>
          <p:cNvSpPr/>
          <p:nvPr/>
        </p:nvSpPr>
        <p:spPr>
          <a:xfrm>
            <a:off x="1358384" y="5929313"/>
            <a:ext cx="12659797" cy="238839"/>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3B3535"/>
              </a:buClr>
              <a:buSzPts val="1150"/>
              <a:buFont typeface="Sora"/>
              <a:buNone/>
            </a:pPr>
            <a:r>
              <a:rPr b="0" i="0" lang="en-US" sz="1150" u="none" cap="none" strike="noStrike">
                <a:solidFill>
                  <a:srgbClr val="3B3535"/>
                </a:solidFill>
                <a:latin typeface="Sora"/>
                <a:ea typeface="Sora"/>
                <a:cs typeface="Sora"/>
                <a:sym typeface="Sora"/>
              </a:rPr>
              <a:t>Foco no desenvolvimento dos agentes com ADK, Gemini. Status: Não iniciada</a:t>
            </a:r>
            <a:endParaRPr b="0" i="0" sz="1150" u="none" cap="none" strike="noStrike"/>
          </a:p>
        </p:txBody>
      </p:sp>
      <p:sp>
        <p:nvSpPr>
          <p:cNvPr id="92" name="Google Shape;92;p14"/>
          <p:cNvSpPr/>
          <p:nvPr/>
        </p:nvSpPr>
        <p:spPr>
          <a:xfrm>
            <a:off x="596979" y="6481763"/>
            <a:ext cx="13436441" cy="902613"/>
          </a:xfrm>
          <a:prstGeom prst="roundRect">
            <a:avLst>
              <a:gd fmla="val 6945" name="adj"/>
            </a:avLst>
          </a:prstGeom>
          <a:solidFill>
            <a:srgbClr val="FFFAFA"/>
          </a:solidFill>
          <a:ln cap="flat" cmpd="sng" w="152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612219" y="6497002"/>
            <a:ext cx="596979" cy="872133"/>
          </a:xfrm>
          <a:prstGeom prst="roundRect">
            <a:avLst>
              <a:gd fmla="val 7437" name="adj"/>
            </a:avLst>
          </a:prstGeom>
          <a:solidFill>
            <a:srgbClr val="D5DC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794980" y="6793111"/>
            <a:ext cx="223838" cy="2797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B3535"/>
              </a:buClr>
              <a:buSzPts val="1750"/>
              <a:buFont typeface="Alexandria"/>
              <a:buNone/>
            </a:pPr>
            <a:r>
              <a:rPr b="0" i="0" lang="en-US" sz="1750" u="none" cap="none" strike="noStrike">
                <a:solidFill>
                  <a:srgbClr val="3B3535"/>
                </a:solidFill>
                <a:latin typeface="Alexandria"/>
                <a:ea typeface="Alexandria"/>
                <a:cs typeface="Alexandria"/>
                <a:sym typeface="Alexandria"/>
              </a:rPr>
              <a:t>6</a:t>
            </a:r>
            <a:endParaRPr b="0" i="0" sz="1750" u="none" cap="none" strike="noStrike"/>
          </a:p>
        </p:txBody>
      </p:sp>
      <p:sp>
        <p:nvSpPr>
          <p:cNvPr id="95" name="Google Shape;95;p14"/>
          <p:cNvSpPr/>
          <p:nvPr/>
        </p:nvSpPr>
        <p:spPr>
          <a:xfrm>
            <a:off x="1358384" y="6646188"/>
            <a:ext cx="3633430" cy="245388"/>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3B3535"/>
              </a:buClr>
              <a:buSzPts val="1500"/>
              <a:buFont typeface="Alexandria"/>
              <a:buNone/>
            </a:pPr>
            <a:r>
              <a:rPr b="0" i="0" lang="en-US" sz="1500" u="none" cap="none" strike="noStrike">
                <a:solidFill>
                  <a:srgbClr val="3B3535"/>
                </a:solidFill>
                <a:latin typeface="Alexandria"/>
                <a:ea typeface="Alexandria"/>
                <a:cs typeface="Alexandria"/>
                <a:sym typeface="Alexandria"/>
              </a:rPr>
              <a:t>Letícia - Desenvolvedor Backend/API</a:t>
            </a:r>
            <a:endParaRPr b="0" i="0" sz="1500" u="none" cap="none" strike="noStrike"/>
          </a:p>
        </p:txBody>
      </p:sp>
      <p:sp>
        <p:nvSpPr>
          <p:cNvPr id="96" name="Google Shape;96;p14"/>
          <p:cNvSpPr/>
          <p:nvPr/>
        </p:nvSpPr>
        <p:spPr>
          <a:xfrm>
            <a:off x="1358384" y="6981111"/>
            <a:ext cx="12659797" cy="238839"/>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3B3535"/>
              </a:buClr>
              <a:buSzPts val="1150"/>
              <a:buFont typeface="Sora"/>
              <a:buNone/>
            </a:pPr>
            <a:r>
              <a:rPr b="0" i="0" lang="en-US" sz="1150" u="none" cap="none" strike="noStrike">
                <a:solidFill>
                  <a:srgbClr val="3B3535"/>
                </a:solidFill>
                <a:latin typeface="Sora"/>
                <a:ea typeface="Sora"/>
                <a:cs typeface="Sora"/>
                <a:sym typeface="Sora"/>
              </a:rPr>
              <a:t>Responsável por criar a REST API em Python, sua conteinerização e integração com os agentes. Status: Não iniciada</a:t>
            </a:r>
            <a:endParaRPr b="0" i="0" sz="1150" u="none" cap="none" strike="noStrike"/>
          </a:p>
        </p:txBody>
      </p:sp>
      <p:pic>
        <p:nvPicPr>
          <p:cNvPr descr="preencoded.png" id="97" name="Google Shape;97;p14"/>
          <p:cNvPicPr preferRelativeResize="0"/>
          <p:nvPr/>
        </p:nvPicPr>
        <p:blipFill rotWithShape="1">
          <a:blip r:embed="rId3">
            <a:alphaModFix/>
          </a:blip>
          <a:srcRect b="0" l="0" r="0" t="0"/>
          <a:stretch/>
        </p:blipFill>
        <p:spPr>
          <a:xfrm>
            <a:off x="596979" y="7552253"/>
            <a:ext cx="304800" cy="2438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p:nvPr/>
        </p:nvSpPr>
        <p:spPr>
          <a:xfrm>
            <a:off x="6244709" y="920234"/>
            <a:ext cx="5868829" cy="62353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1F1E1E"/>
              </a:buClr>
              <a:buSzPts val="3900"/>
              <a:buFont typeface="Alexandria"/>
              <a:buNone/>
            </a:pPr>
            <a:r>
              <a:rPr b="0" i="0" lang="en-US" sz="3900" u="none" cap="none" strike="noStrike">
                <a:solidFill>
                  <a:srgbClr val="1F1E1E"/>
                </a:solidFill>
                <a:latin typeface="Alexandria"/>
                <a:ea typeface="Alexandria"/>
                <a:cs typeface="Alexandria"/>
                <a:sym typeface="Alexandria"/>
              </a:rPr>
              <a:t>Arquitetura da Solução</a:t>
            </a:r>
            <a:endParaRPr b="0" i="0" sz="3900" u="none" cap="none" strike="noStrike"/>
          </a:p>
        </p:txBody>
      </p:sp>
      <p:sp>
        <p:nvSpPr>
          <p:cNvPr id="104" name="Google Shape;104;p15"/>
          <p:cNvSpPr/>
          <p:nvPr/>
        </p:nvSpPr>
        <p:spPr>
          <a:xfrm>
            <a:off x="6244709" y="1828086"/>
            <a:ext cx="7627382" cy="1819513"/>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3B3535"/>
              </a:buClr>
              <a:buSzPts val="1450"/>
              <a:buFont typeface="Sora"/>
              <a:buNone/>
            </a:pPr>
            <a:r>
              <a:rPr b="0" i="0" lang="en-US" sz="1450" u="none" cap="none" strike="noStrike">
                <a:solidFill>
                  <a:srgbClr val="3B3535"/>
                </a:solidFill>
                <a:latin typeface="Sora"/>
                <a:ea typeface="Sora"/>
                <a:cs typeface="Sora"/>
                <a:sym typeface="Sora"/>
              </a:rPr>
              <a:t>A arquitetura implementada segue as melhores práticas de engenharia de dados e cloud computing, integrando múltiplas tecnologias do Google Cloud Platform. O sistema é composto por pipelines de ETL automatizados, APIs RESTful para acesso aos dados, modelos preditivos baseados em dados de EAR (Energia Natural Afluente), e agentes inteligentes com capacidades de RAG (Retrieval-Augmented Generation).</a:t>
            </a:r>
            <a:endParaRPr b="0" i="0" sz="1450" u="none" cap="none" strike="noStrike"/>
          </a:p>
        </p:txBody>
      </p:sp>
      <p:sp>
        <p:nvSpPr>
          <p:cNvPr id="105" name="Google Shape;105;p15"/>
          <p:cNvSpPr/>
          <p:nvPr/>
        </p:nvSpPr>
        <p:spPr>
          <a:xfrm>
            <a:off x="6244709" y="4050387"/>
            <a:ext cx="3093363" cy="311706"/>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1F1E1E"/>
              </a:buClr>
              <a:buSzPts val="1950"/>
              <a:buFont typeface="Alexandria"/>
              <a:buNone/>
            </a:pPr>
            <a:r>
              <a:rPr b="0" i="0" lang="en-US" sz="1950" u="none" cap="none" strike="noStrike">
                <a:solidFill>
                  <a:srgbClr val="1F1E1E"/>
                </a:solidFill>
                <a:latin typeface="Alexandria"/>
                <a:ea typeface="Alexandria"/>
                <a:cs typeface="Alexandria"/>
                <a:sym typeface="Alexandria"/>
              </a:rPr>
              <a:t>Componentes Principais</a:t>
            </a:r>
            <a:endParaRPr b="0" i="0" sz="1950" u="none" cap="none" strike="noStrike"/>
          </a:p>
        </p:txBody>
      </p:sp>
      <p:sp>
        <p:nvSpPr>
          <p:cNvPr id="106" name="Google Shape;106;p15"/>
          <p:cNvSpPr/>
          <p:nvPr/>
        </p:nvSpPr>
        <p:spPr>
          <a:xfrm>
            <a:off x="6244709" y="4551640"/>
            <a:ext cx="3582472" cy="606504"/>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3B3535"/>
              </a:buClr>
              <a:buSzPts val="1450"/>
              <a:buFont typeface="Sora"/>
              <a:buChar char="•"/>
            </a:pPr>
            <a:r>
              <a:rPr b="0" i="0" lang="en-US" sz="1450" u="none" cap="none" strike="noStrike">
                <a:solidFill>
                  <a:srgbClr val="3B3535"/>
                </a:solidFill>
                <a:latin typeface="Sora"/>
                <a:ea typeface="Sora"/>
                <a:cs typeface="Sora"/>
                <a:sym typeface="Sora"/>
              </a:rPr>
              <a:t>Pipeline de transformação de dados</a:t>
            </a:r>
            <a:endParaRPr b="0" i="0" sz="1450" u="none" cap="none" strike="noStrike"/>
          </a:p>
        </p:txBody>
      </p:sp>
      <p:sp>
        <p:nvSpPr>
          <p:cNvPr id="107" name="Google Shape;107;p15"/>
          <p:cNvSpPr/>
          <p:nvPr/>
        </p:nvSpPr>
        <p:spPr>
          <a:xfrm>
            <a:off x="6244709" y="5224463"/>
            <a:ext cx="3582472" cy="606504"/>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3B3535"/>
              </a:buClr>
              <a:buSzPts val="1450"/>
              <a:buFont typeface="Sora"/>
              <a:buChar char="•"/>
            </a:pPr>
            <a:r>
              <a:rPr b="0" i="0" lang="en-US" sz="1450" u="none" cap="none" strike="noStrike">
                <a:solidFill>
                  <a:srgbClr val="3B3535"/>
                </a:solidFill>
                <a:latin typeface="Sora"/>
                <a:ea typeface="Sora"/>
                <a:cs typeface="Sora"/>
                <a:sym typeface="Sora"/>
              </a:rPr>
              <a:t>REST API para consultas específicas</a:t>
            </a:r>
            <a:endParaRPr b="0" i="0" sz="1450" u="none" cap="none" strike="noStrike"/>
          </a:p>
        </p:txBody>
      </p:sp>
      <p:sp>
        <p:nvSpPr>
          <p:cNvPr id="108" name="Google Shape;108;p15"/>
          <p:cNvSpPr/>
          <p:nvPr/>
        </p:nvSpPr>
        <p:spPr>
          <a:xfrm>
            <a:off x="6244709" y="5897285"/>
            <a:ext cx="3582472" cy="606504"/>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3B3535"/>
              </a:buClr>
              <a:buSzPts val="1450"/>
              <a:buFont typeface="Sora"/>
              <a:buChar char="•"/>
            </a:pPr>
            <a:r>
              <a:rPr b="0" i="0" lang="en-US" sz="1450" u="none" cap="none" strike="noStrike">
                <a:solidFill>
                  <a:srgbClr val="3B3535"/>
                </a:solidFill>
                <a:latin typeface="Sora"/>
                <a:ea typeface="Sora"/>
                <a:cs typeface="Sora"/>
                <a:sym typeface="Sora"/>
              </a:rPr>
              <a:t>Modelo preditivo de volume de água</a:t>
            </a:r>
            <a:endParaRPr b="0" i="0" sz="1450" u="none" cap="none" strike="noStrike"/>
          </a:p>
        </p:txBody>
      </p:sp>
      <p:sp>
        <p:nvSpPr>
          <p:cNvPr id="109" name="Google Shape;109;p15"/>
          <p:cNvSpPr/>
          <p:nvPr/>
        </p:nvSpPr>
        <p:spPr>
          <a:xfrm>
            <a:off x="6244709" y="6570107"/>
            <a:ext cx="3582472" cy="303252"/>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3B3535"/>
              </a:buClr>
              <a:buSzPts val="1450"/>
              <a:buFont typeface="Sora"/>
              <a:buChar char="•"/>
            </a:pPr>
            <a:r>
              <a:rPr b="0" i="0" lang="en-US" sz="1450" u="none" cap="none" strike="noStrike">
                <a:solidFill>
                  <a:srgbClr val="3B3535"/>
                </a:solidFill>
                <a:latin typeface="Sora"/>
                <a:ea typeface="Sora"/>
                <a:cs typeface="Sora"/>
                <a:sym typeface="Sora"/>
              </a:rPr>
              <a:t>Agente com ADK + Gemini</a:t>
            </a:r>
            <a:endParaRPr b="0" i="0" sz="1450" u="none" cap="none" strike="noStrike"/>
          </a:p>
        </p:txBody>
      </p:sp>
      <p:sp>
        <p:nvSpPr>
          <p:cNvPr id="110" name="Google Shape;110;p15"/>
          <p:cNvSpPr/>
          <p:nvPr/>
        </p:nvSpPr>
        <p:spPr>
          <a:xfrm>
            <a:off x="6244709" y="6939677"/>
            <a:ext cx="3582472" cy="303252"/>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3B3535"/>
              </a:buClr>
              <a:buSzPts val="1450"/>
              <a:buFont typeface="Sora"/>
              <a:buChar char="•"/>
            </a:pPr>
            <a:r>
              <a:rPr b="0" i="0" lang="en-US" sz="1450" u="none" cap="none" strike="noStrike">
                <a:solidFill>
                  <a:srgbClr val="3B3535"/>
                </a:solidFill>
                <a:latin typeface="Sora"/>
                <a:ea typeface="Sora"/>
                <a:cs typeface="Sora"/>
                <a:sym typeface="Sora"/>
              </a:rPr>
              <a:t>Representação gráfica dos dados</a:t>
            </a:r>
            <a:endParaRPr b="0" i="0" sz="1450" u="none" cap="none" strike="noStrike"/>
          </a:p>
        </p:txBody>
      </p:sp>
      <p:sp>
        <p:nvSpPr>
          <p:cNvPr id="111" name="Google Shape;111;p15"/>
          <p:cNvSpPr/>
          <p:nvPr/>
        </p:nvSpPr>
        <p:spPr>
          <a:xfrm>
            <a:off x="10297239" y="4050387"/>
            <a:ext cx="2809875" cy="311706"/>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1F1E1E"/>
              </a:buClr>
              <a:buSzPts val="1950"/>
              <a:buFont typeface="Alexandria"/>
              <a:buNone/>
            </a:pPr>
            <a:r>
              <a:rPr b="0" i="0" lang="en-US" sz="1950" u="none" cap="none" strike="noStrike">
                <a:solidFill>
                  <a:srgbClr val="1F1E1E"/>
                </a:solidFill>
                <a:latin typeface="Alexandria"/>
                <a:ea typeface="Alexandria"/>
                <a:cs typeface="Alexandria"/>
                <a:sym typeface="Alexandria"/>
              </a:rPr>
              <a:t>Tecnologias Utilizadas</a:t>
            </a:r>
            <a:endParaRPr b="0" i="0" sz="1950" u="none" cap="none" strike="noStrike"/>
          </a:p>
        </p:txBody>
      </p:sp>
      <p:sp>
        <p:nvSpPr>
          <p:cNvPr id="112" name="Google Shape;112;p15"/>
          <p:cNvSpPr/>
          <p:nvPr/>
        </p:nvSpPr>
        <p:spPr>
          <a:xfrm>
            <a:off x="10297239" y="4551640"/>
            <a:ext cx="3582472" cy="303252"/>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3B3535"/>
              </a:buClr>
              <a:buSzPts val="1450"/>
              <a:buFont typeface="Sora"/>
              <a:buChar char="•"/>
            </a:pPr>
            <a:r>
              <a:rPr b="0" i="0" lang="en-US" sz="1450" u="none" cap="none" strike="noStrike">
                <a:solidFill>
                  <a:srgbClr val="3B3535"/>
                </a:solidFill>
                <a:latin typeface="Sora"/>
                <a:ea typeface="Sora"/>
                <a:cs typeface="Sora"/>
                <a:sym typeface="Sora"/>
              </a:rPr>
              <a:t>Google Cloud Platform</a:t>
            </a:r>
            <a:endParaRPr b="0" i="0" sz="1450" u="none" cap="none" strike="noStrike"/>
          </a:p>
        </p:txBody>
      </p:sp>
      <p:sp>
        <p:nvSpPr>
          <p:cNvPr id="113" name="Google Shape;113;p15"/>
          <p:cNvSpPr/>
          <p:nvPr/>
        </p:nvSpPr>
        <p:spPr>
          <a:xfrm>
            <a:off x="10297239" y="4921210"/>
            <a:ext cx="3582472" cy="303252"/>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3B3535"/>
              </a:buClr>
              <a:buSzPts val="1450"/>
              <a:buFont typeface="Sora"/>
              <a:buChar char="•"/>
            </a:pPr>
            <a:r>
              <a:rPr b="0" i="0" lang="en-US" sz="1450" u="none" cap="none" strike="noStrike">
                <a:solidFill>
                  <a:srgbClr val="3B3535"/>
                </a:solidFill>
                <a:latin typeface="Sora"/>
                <a:ea typeface="Sora"/>
                <a:cs typeface="Sora"/>
                <a:sym typeface="Sora"/>
              </a:rPr>
              <a:t>Terraform para infraestrutura</a:t>
            </a:r>
            <a:endParaRPr b="0" i="0" sz="1450" u="none" cap="none" strike="noStrike"/>
          </a:p>
        </p:txBody>
      </p:sp>
      <p:sp>
        <p:nvSpPr>
          <p:cNvPr id="114" name="Google Shape;114;p15"/>
          <p:cNvSpPr/>
          <p:nvPr/>
        </p:nvSpPr>
        <p:spPr>
          <a:xfrm>
            <a:off x="10297239" y="5290780"/>
            <a:ext cx="3582472" cy="303252"/>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3B3535"/>
              </a:buClr>
              <a:buSzPts val="1450"/>
              <a:buFont typeface="Sora"/>
              <a:buChar char="•"/>
            </a:pPr>
            <a:r>
              <a:rPr b="0" i="0" lang="en-US" sz="1450" u="none" cap="none" strike="noStrike">
                <a:solidFill>
                  <a:srgbClr val="3B3535"/>
                </a:solidFill>
                <a:latin typeface="Sora"/>
                <a:ea typeface="Sora"/>
                <a:cs typeface="Sora"/>
                <a:sym typeface="Sora"/>
              </a:rPr>
              <a:t>GitHub Actions para CI/CD</a:t>
            </a:r>
            <a:endParaRPr b="0" i="0" sz="1450" u="none" cap="none" strike="noStrike"/>
          </a:p>
        </p:txBody>
      </p:sp>
      <p:sp>
        <p:nvSpPr>
          <p:cNvPr id="115" name="Google Shape;115;p15"/>
          <p:cNvSpPr/>
          <p:nvPr/>
        </p:nvSpPr>
        <p:spPr>
          <a:xfrm>
            <a:off x="10297239" y="5660350"/>
            <a:ext cx="3582472" cy="303252"/>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3B3535"/>
              </a:buClr>
              <a:buSzPts val="1450"/>
              <a:buFont typeface="Sora"/>
              <a:buChar char="•"/>
            </a:pPr>
            <a:r>
              <a:rPr b="0" i="0" lang="en-US" sz="1450" u="none" cap="none" strike="noStrike">
                <a:solidFill>
                  <a:srgbClr val="3B3535"/>
                </a:solidFill>
                <a:latin typeface="Sora"/>
                <a:ea typeface="Sora"/>
                <a:cs typeface="Sora"/>
                <a:sym typeface="Sora"/>
              </a:rPr>
              <a:t>BigQuery para armazenamento</a:t>
            </a:r>
            <a:endParaRPr b="0" i="0" sz="1450" u="none" cap="none" strike="noStrike"/>
          </a:p>
        </p:txBody>
      </p:sp>
      <p:sp>
        <p:nvSpPr>
          <p:cNvPr id="116" name="Google Shape;116;p15"/>
          <p:cNvSpPr/>
          <p:nvPr/>
        </p:nvSpPr>
        <p:spPr>
          <a:xfrm>
            <a:off x="10297239" y="6029920"/>
            <a:ext cx="3582472" cy="303252"/>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3B3535"/>
              </a:buClr>
              <a:buSzPts val="1450"/>
              <a:buFont typeface="Sora"/>
              <a:buChar char="•"/>
            </a:pPr>
            <a:r>
              <a:rPr b="0" i="0" lang="en-US" sz="1450" u="none" cap="none" strike="noStrike">
                <a:solidFill>
                  <a:srgbClr val="3B3535"/>
                </a:solidFill>
                <a:latin typeface="Sora"/>
                <a:ea typeface="Sora"/>
                <a:cs typeface="Sora"/>
                <a:sym typeface="Sora"/>
              </a:rPr>
              <a:t>FastAPI para desenvolvimento</a:t>
            </a:r>
            <a:endParaRPr b="0" i="0" sz="1450" u="none" cap="none" strike="noStrike"/>
          </a:p>
        </p:txBody>
      </p:sp>
      <p:pic>
        <p:nvPicPr>
          <p:cNvPr id="117" name="Google Shape;117;p15"/>
          <p:cNvPicPr preferRelativeResize="0"/>
          <p:nvPr/>
        </p:nvPicPr>
        <p:blipFill>
          <a:blip r:embed="rId3">
            <a:alphaModFix/>
          </a:blip>
          <a:stretch>
            <a:fillRect/>
          </a:stretch>
        </p:blipFill>
        <p:spPr>
          <a:xfrm>
            <a:off x="137750" y="3283825"/>
            <a:ext cx="5939909" cy="28388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6"/>
          <p:cNvSpPr/>
          <p:nvPr/>
        </p:nvSpPr>
        <p:spPr>
          <a:xfrm>
            <a:off x="6244709" y="920234"/>
            <a:ext cx="5868900" cy="6234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1F1E1E"/>
              </a:buClr>
              <a:buSzPts val="3900"/>
              <a:buFont typeface="Alexandria"/>
              <a:buNone/>
            </a:pPr>
            <a:r>
              <a:rPr lang="en-US" sz="3900">
                <a:solidFill>
                  <a:srgbClr val="1F1E1E"/>
                </a:solidFill>
                <a:latin typeface="Alexandria"/>
                <a:ea typeface="Alexandria"/>
                <a:cs typeface="Alexandria"/>
                <a:sym typeface="Alexandria"/>
              </a:rPr>
              <a:t>Github</a:t>
            </a:r>
            <a:endParaRPr b="0" i="0" sz="3900" u="none" cap="none" strike="noStrike"/>
          </a:p>
        </p:txBody>
      </p:sp>
      <p:sp>
        <p:nvSpPr>
          <p:cNvPr id="124" name="Google Shape;124;p16"/>
          <p:cNvSpPr/>
          <p:nvPr/>
        </p:nvSpPr>
        <p:spPr>
          <a:xfrm>
            <a:off x="6244700" y="1828081"/>
            <a:ext cx="7627500" cy="7803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3B3535"/>
              </a:buClr>
              <a:buSzPts val="1450"/>
              <a:buFont typeface="Sora"/>
              <a:buNone/>
            </a:pPr>
            <a:r>
              <a:rPr lang="en-US" sz="1450">
                <a:solidFill>
                  <a:srgbClr val="3B3535"/>
                </a:solidFill>
                <a:latin typeface="Sora"/>
                <a:ea typeface="Sora"/>
                <a:cs typeface="Sora"/>
                <a:sym typeface="Sora"/>
              </a:rPr>
              <a:t>Cada especialista da equipe trabalhou em sua branch pessoal, até o desenvolvimento parcial da estrutura da atividade aplicação.</a:t>
            </a:r>
            <a:endParaRPr b="0" i="0" sz="1450" u="none" cap="none" strike="noStrike"/>
          </a:p>
        </p:txBody>
      </p:sp>
      <p:sp>
        <p:nvSpPr>
          <p:cNvPr id="125" name="Google Shape;125;p16"/>
          <p:cNvSpPr/>
          <p:nvPr/>
        </p:nvSpPr>
        <p:spPr>
          <a:xfrm>
            <a:off x="6244709" y="2778250"/>
            <a:ext cx="3093300" cy="3117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1F1E1E"/>
              </a:buClr>
              <a:buSzPts val="1950"/>
              <a:buFont typeface="Alexandria"/>
              <a:buNone/>
            </a:pPr>
            <a:r>
              <a:rPr lang="en-US" sz="1950">
                <a:solidFill>
                  <a:srgbClr val="1F1E1E"/>
                </a:solidFill>
                <a:latin typeface="Alexandria"/>
                <a:ea typeface="Alexandria"/>
                <a:cs typeface="Alexandria"/>
                <a:sym typeface="Alexandria"/>
              </a:rPr>
              <a:t>Relacionamentos das aplicações</a:t>
            </a:r>
            <a:endParaRPr b="0" i="0" sz="1950" u="none" cap="none" strike="noStrike"/>
          </a:p>
        </p:txBody>
      </p:sp>
      <p:sp>
        <p:nvSpPr>
          <p:cNvPr id="126" name="Google Shape;126;p16"/>
          <p:cNvSpPr/>
          <p:nvPr/>
        </p:nvSpPr>
        <p:spPr>
          <a:xfrm>
            <a:off x="6244709" y="3575515"/>
            <a:ext cx="3582600" cy="606600"/>
          </a:xfrm>
          <a:prstGeom prst="rect">
            <a:avLst/>
          </a:prstGeom>
          <a:noFill/>
          <a:ln>
            <a:noFill/>
          </a:ln>
        </p:spPr>
        <p:txBody>
          <a:bodyPr anchorCtr="0" anchor="t" bIns="0" lIns="0" spcFirstLastPara="1" rIns="0" wrap="square" tIns="0">
            <a:noAutofit/>
          </a:bodyPr>
          <a:lstStyle/>
          <a:p>
            <a:pPr indent="-342900" lvl="0" marL="342900" marR="0" rtl="0" algn="l">
              <a:lnSpc>
                <a:spcPct val="162069"/>
              </a:lnSpc>
              <a:spcBef>
                <a:spcPts val="0"/>
              </a:spcBef>
              <a:spcAft>
                <a:spcPts val="0"/>
              </a:spcAft>
              <a:buClr>
                <a:srgbClr val="3B3535"/>
              </a:buClr>
              <a:buSzPts val="1450"/>
              <a:buFont typeface="Sora"/>
              <a:buChar char="•"/>
            </a:pPr>
            <a:r>
              <a:rPr lang="en-US" sz="1450">
                <a:solidFill>
                  <a:srgbClr val="3B3535"/>
                </a:solidFill>
                <a:latin typeface="Sora"/>
                <a:ea typeface="Sora"/>
                <a:cs typeface="Sora"/>
                <a:sym typeface="Sora"/>
              </a:rPr>
              <a:t>A API, ADK e terraform foram completamente desacoplados;</a:t>
            </a:r>
            <a:endParaRPr b="0" i="0" sz="1450" u="none" cap="none" strike="noStrike"/>
          </a:p>
        </p:txBody>
      </p:sp>
      <p:sp>
        <p:nvSpPr>
          <p:cNvPr id="127" name="Google Shape;127;p16"/>
          <p:cNvSpPr/>
          <p:nvPr/>
        </p:nvSpPr>
        <p:spPr>
          <a:xfrm>
            <a:off x="6244709" y="6013100"/>
            <a:ext cx="3582600" cy="606600"/>
          </a:xfrm>
          <a:prstGeom prst="rect">
            <a:avLst/>
          </a:prstGeom>
          <a:noFill/>
          <a:ln>
            <a:noFill/>
          </a:ln>
        </p:spPr>
        <p:txBody>
          <a:bodyPr anchorCtr="0" anchor="t" bIns="0" lIns="0" spcFirstLastPara="1" rIns="0" wrap="square" tIns="0">
            <a:noAutofit/>
          </a:bodyPr>
          <a:lstStyle/>
          <a:p>
            <a:pPr indent="-342900" lvl="0" marL="342900" marR="0" rtl="0" algn="l">
              <a:lnSpc>
                <a:spcPct val="162069"/>
              </a:lnSpc>
              <a:spcBef>
                <a:spcPts val="0"/>
              </a:spcBef>
              <a:spcAft>
                <a:spcPts val="0"/>
              </a:spcAft>
              <a:buClr>
                <a:srgbClr val="3B3535"/>
              </a:buClr>
              <a:buSzPts val="1450"/>
              <a:buFont typeface="Sora"/>
              <a:buChar char="•"/>
            </a:pPr>
            <a:r>
              <a:rPr lang="en-US" sz="1450">
                <a:solidFill>
                  <a:srgbClr val="3B3535"/>
                </a:solidFill>
                <a:latin typeface="Sora"/>
                <a:ea typeface="Sora"/>
                <a:cs typeface="Sora"/>
                <a:sym typeface="Sora"/>
              </a:rPr>
              <a:t>Desenvolvimento estrutural da API e da pipeline de dados feitos separadamente</a:t>
            </a:r>
            <a:endParaRPr b="0" i="0" sz="1450" u="none" cap="none" strike="noStrike"/>
          </a:p>
        </p:txBody>
      </p:sp>
      <p:sp>
        <p:nvSpPr>
          <p:cNvPr id="128" name="Google Shape;128;p16"/>
          <p:cNvSpPr/>
          <p:nvPr/>
        </p:nvSpPr>
        <p:spPr>
          <a:xfrm>
            <a:off x="6244709" y="6939677"/>
            <a:ext cx="3582600" cy="303300"/>
          </a:xfrm>
          <a:prstGeom prst="rect">
            <a:avLst/>
          </a:prstGeom>
          <a:noFill/>
          <a:ln>
            <a:noFill/>
          </a:ln>
        </p:spPr>
        <p:txBody>
          <a:bodyPr anchorCtr="0" anchor="t" bIns="0" lIns="0" spcFirstLastPara="1" rIns="0" wrap="square" tIns="0">
            <a:noAutofit/>
          </a:bodyPr>
          <a:lstStyle/>
          <a:p>
            <a:pPr indent="-342900" lvl="0" marL="342900" marR="0" rtl="0" algn="l">
              <a:lnSpc>
                <a:spcPct val="162069"/>
              </a:lnSpc>
              <a:spcBef>
                <a:spcPts val="0"/>
              </a:spcBef>
              <a:spcAft>
                <a:spcPts val="0"/>
              </a:spcAft>
              <a:buClr>
                <a:srgbClr val="3B3535"/>
              </a:buClr>
              <a:buSzPts val="1450"/>
              <a:buFont typeface="Sora"/>
              <a:buChar char="•"/>
            </a:pPr>
            <a:r>
              <a:rPr b="0" i="0" lang="en-US" sz="1450" u="none" cap="none" strike="noStrike">
                <a:solidFill>
                  <a:srgbClr val="3B3535"/>
                </a:solidFill>
                <a:latin typeface="Sora"/>
                <a:ea typeface="Sora"/>
                <a:cs typeface="Sora"/>
                <a:sym typeface="Sora"/>
              </a:rPr>
              <a:t>Representação gráfica dos dados</a:t>
            </a:r>
            <a:endParaRPr b="0" i="0" sz="1450" u="none" cap="none" strike="noStrike"/>
          </a:p>
        </p:txBody>
      </p:sp>
      <p:sp>
        <p:nvSpPr>
          <p:cNvPr id="129" name="Google Shape;129;p16"/>
          <p:cNvSpPr/>
          <p:nvPr/>
        </p:nvSpPr>
        <p:spPr>
          <a:xfrm>
            <a:off x="10297239" y="3135987"/>
            <a:ext cx="2809800" cy="3117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1F1E1E"/>
              </a:buClr>
              <a:buSzPts val="1950"/>
              <a:buFont typeface="Alexandria"/>
              <a:buNone/>
            </a:pPr>
            <a:r>
              <a:rPr b="0" i="0" lang="en-US" sz="1950" u="none" cap="none" strike="noStrike">
                <a:solidFill>
                  <a:srgbClr val="1F1E1E"/>
                </a:solidFill>
                <a:latin typeface="Alexandria"/>
                <a:ea typeface="Alexandria"/>
                <a:cs typeface="Alexandria"/>
                <a:sym typeface="Alexandria"/>
              </a:rPr>
              <a:t>Tecnologias Utilizadas</a:t>
            </a:r>
            <a:endParaRPr b="0" i="0" sz="1950" u="none" cap="none" strike="noStrike"/>
          </a:p>
        </p:txBody>
      </p:sp>
      <p:sp>
        <p:nvSpPr>
          <p:cNvPr id="130" name="Google Shape;130;p16"/>
          <p:cNvSpPr/>
          <p:nvPr/>
        </p:nvSpPr>
        <p:spPr>
          <a:xfrm>
            <a:off x="10297239" y="3637240"/>
            <a:ext cx="3582600" cy="303300"/>
          </a:xfrm>
          <a:prstGeom prst="rect">
            <a:avLst/>
          </a:prstGeom>
          <a:noFill/>
          <a:ln>
            <a:noFill/>
          </a:ln>
        </p:spPr>
        <p:txBody>
          <a:bodyPr anchorCtr="0" anchor="t" bIns="0" lIns="0" spcFirstLastPara="1" rIns="0" wrap="square" tIns="0">
            <a:noAutofit/>
          </a:bodyPr>
          <a:lstStyle/>
          <a:p>
            <a:pPr indent="-342900" lvl="0" marL="342900" marR="0" rtl="0" algn="l">
              <a:lnSpc>
                <a:spcPct val="162069"/>
              </a:lnSpc>
              <a:spcBef>
                <a:spcPts val="0"/>
              </a:spcBef>
              <a:spcAft>
                <a:spcPts val="0"/>
              </a:spcAft>
              <a:buClr>
                <a:srgbClr val="3B3535"/>
              </a:buClr>
              <a:buSzPts val="1450"/>
              <a:buFont typeface="Sora"/>
              <a:buChar char="•"/>
            </a:pPr>
            <a:r>
              <a:rPr lang="en-US" sz="1450">
                <a:solidFill>
                  <a:srgbClr val="3B3535"/>
                </a:solidFill>
                <a:latin typeface="Sora"/>
                <a:ea typeface="Sora"/>
                <a:cs typeface="Sora"/>
                <a:sym typeface="Sora"/>
              </a:rPr>
              <a:t>API jules</a:t>
            </a:r>
            <a:endParaRPr b="0" i="0" sz="1450" u="none" cap="none" strike="noStrike"/>
          </a:p>
        </p:txBody>
      </p:sp>
      <p:sp>
        <p:nvSpPr>
          <p:cNvPr id="131" name="Google Shape;131;p16"/>
          <p:cNvSpPr/>
          <p:nvPr/>
        </p:nvSpPr>
        <p:spPr>
          <a:xfrm>
            <a:off x="10297239" y="4006810"/>
            <a:ext cx="3582600" cy="303300"/>
          </a:xfrm>
          <a:prstGeom prst="rect">
            <a:avLst/>
          </a:prstGeom>
          <a:noFill/>
          <a:ln>
            <a:noFill/>
          </a:ln>
        </p:spPr>
        <p:txBody>
          <a:bodyPr anchorCtr="0" anchor="t" bIns="0" lIns="0" spcFirstLastPara="1" rIns="0" wrap="square" tIns="0">
            <a:noAutofit/>
          </a:bodyPr>
          <a:lstStyle/>
          <a:p>
            <a:pPr indent="-342900" lvl="0" marL="342900" marR="0" rtl="0" algn="l">
              <a:lnSpc>
                <a:spcPct val="162069"/>
              </a:lnSpc>
              <a:spcBef>
                <a:spcPts val="0"/>
              </a:spcBef>
              <a:spcAft>
                <a:spcPts val="0"/>
              </a:spcAft>
              <a:buClr>
                <a:srgbClr val="3B3535"/>
              </a:buClr>
              <a:buSzPts val="1450"/>
              <a:buFont typeface="Sora"/>
              <a:buChar char="•"/>
            </a:pPr>
            <a:r>
              <a:rPr lang="en-US" sz="1450">
                <a:solidFill>
                  <a:srgbClr val="3B3535"/>
                </a:solidFill>
                <a:latin typeface="Sora"/>
                <a:ea typeface="Sora"/>
                <a:cs typeface="Sora"/>
                <a:sym typeface="Sora"/>
              </a:rPr>
              <a:t>API Google Cloud Build</a:t>
            </a:r>
            <a:endParaRPr b="0" i="0" sz="1450" u="none" cap="none" strike="noStrike"/>
          </a:p>
        </p:txBody>
      </p:sp>
      <p:sp>
        <p:nvSpPr>
          <p:cNvPr id="132" name="Google Shape;132;p16"/>
          <p:cNvSpPr/>
          <p:nvPr/>
        </p:nvSpPr>
        <p:spPr>
          <a:xfrm>
            <a:off x="10297239" y="4376380"/>
            <a:ext cx="3582600" cy="303300"/>
          </a:xfrm>
          <a:prstGeom prst="rect">
            <a:avLst/>
          </a:prstGeom>
          <a:noFill/>
          <a:ln>
            <a:noFill/>
          </a:ln>
        </p:spPr>
        <p:txBody>
          <a:bodyPr anchorCtr="0" anchor="t" bIns="0" lIns="0" spcFirstLastPara="1" rIns="0" wrap="square" tIns="0">
            <a:noAutofit/>
          </a:bodyPr>
          <a:lstStyle/>
          <a:p>
            <a:pPr indent="-342900" lvl="0" marL="342900" marR="0" rtl="0" algn="l">
              <a:lnSpc>
                <a:spcPct val="162069"/>
              </a:lnSpc>
              <a:spcBef>
                <a:spcPts val="0"/>
              </a:spcBef>
              <a:spcAft>
                <a:spcPts val="0"/>
              </a:spcAft>
              <a:buClr>
                <a:srgbClr val="3B3535"/>
              </a:buClr>
              <a:buSzPts val="1450"/>
              <a:buFont typeface="Sora"/>
              <a:buChar char="•"/>
            </a:pPr>
            <a:r>
              <a:rPr lang="en-US" sz="1450">
                <a:solidFill>
                  <a:srgbClr val="3B3535"/>
                </a:solidFill>
                <a:latin typeface="Sora"/>
                <a:ea typeface="Sora"/>
                <a:cs typeface="Sora"/>
                <a:sym typeface="Sora"/>
              </a:rPr>
              <a:t>Integração com Cloud Shell</a:t>
            </a:r>
            <a:endParaRPr b="0" i="0" sz="1450" u="none" cap="none" strike="noStrike"/>
          </a:p>
        </p:txBody>
      </p:sp>
      <p:sp>
        <p:nvSpPr>
          <p:cNvPr id="133" name="Google Shape;133;p16"/>
          <p:cNvSpPr/>
          <p:nvPr/>
        </p:nvSpPr>
        <p:spPr>
          <a:xfrm>
            <a:off x="6244709" y="5315138"/>
            <a:ext cx="3582600" cy="606600"/>
          </a:xfrm>
          <a:prstGeom prst="rect">
            <a:avLst/>
          </a:prstGeom>
          <a:noFill/>
          <a:ln>
            <a:noFill/>
          </a:ln>
        </p:spPr>
        <p:txBody>
          <a:bodyPr anchorCtr="0" anchor="t" bIns="0" lIns="0" spcFirstLastPara="1" rIns="0" wrap="square" tIns="0">
            <a:noAutofit/>
          </a:bodyPr>
          <a:lstStyle/>
          <a:p>
            <a:pPr indent="-342900" lvl="0" marL="342900" marR="0" rtl="0" algn="l">
              <a:lnSpc>
                <a:spcPct val="162069"/>
              </a:lnSpc>
              <a:spcBef>
                <a:spcPts val="0"/>
              </a:spcBef>
              <a:spcAft>
                <a:spcPts val="0"/>
              </a:spcAft>
              <a:buClr>
                <a:srgbClr val="3B3535"/>
              </a:buClr>
              <a:buSzPts val="1450"/>
              <a:buFont typeface="Sora"/>
              <a:buChar char="•"/>
            </a:pPr>
            <a:r>
              <a:rPr lang="en-US" sz="1450">
                <a:solidFill>
                  <a:srgbClr val="3B3535"/>
                </a:solidFill>
                <a:latin typeface="Sora"/>
                <a:ea typeface="Sora"/>
                <a:cs typeface="Sora"/>
                <a:sym typeface="Sora"/>
              </a:rPr>
              <a:t>merge pipeline-API feita com dificuldades</a:t>
            </a:r>
            <a:endParaRPr b="0" i="0" sz="1450" u="none" cap="none" strike="noStrike"/>
          </a:p>
        </p:txBody>
      </p:sp>
      <p:sp>
        <p:nvSpPr>
          <p:cNvPr id="134" name="Google Shape;134;p16"/>
          <p:cNvSpPr/>
          <p:nvPr/>
        </p:nvSpPr>
        <p:spPr>
          <a:xfrm>
            <a:off x="6549509" y="4324538"/>
            <a:ext cx="3582600" cy="606600"/>
          </a:xfrm>
          <a:prstGeom prst="rect">
            <a:avLst/>
          </a:prstGeom>
          <a:noFill/>
          <a:ln>
            <a:noFill/>
          </a:ln>
        </p:spPr>
        <p:txBody>
          <a:bodyPr anchorCtr="0" anchor="t" bIns="0" lIns="0" spcFirstLastPara="1" rIns="0" wrap="square" tIns="0">
            <a:noAutofit/>
          </a:bodyPr>
          <a:lstStyle/>
          <a:p>
            <a:pPr indent="-342900" lvl="0" marL="342900" marR="0" rtl="0" algn="l">
              <a:lnSpc>
                <a:spcPct val="162069"/>
              </a:lnSpc>
              <a:spcBef>
                <a:spcPts val="0"/>
              </a:spcBef>
              <a:spcAft>
                <a:spcPts val="0"/>
              </a:spcAft>
              <a:buClr>
                <a:srgbClr val="3B3535"/>
              </a:buClr>
              <a:buSzPts val="1450"/>
              <a:buFont typeface="Sora"/>
              <a:buChar char="•"/>
            </a:pPr>
            <a:r>
              <a:rPr lang="en-US" sz="1450">
                <a:solidFill>
                  <a:srgbClr val="3B3535"/>
                </a:solidFill>
                <a:latin typeface="Sora"/>
                <a:ea typeface="Sora"/>
                <a:cs typeface="Sora"/>
                <a:sym typeface="Sora"/>
              </a:rPr>
              <a:t>Desenvolvimento estrutural da API e da pipeline de dados feitos separadamente</a:t>
            </a:r>
            <a:endParaRPr b="0" i="0" sz="1450" u="none" cap="none" strike="noStrike"/>
          </a:p>
        </p:txBody>
      </p:sp>
      <p:pic>
        <p:nvPicPr>
          <p:cNvPr id="135" name="Google Shape;135;p16"/>
          <p:cNvPicPr preferRelativeResize="0"/>
          <p:nvPr/>
        </p:nvPicPr>
        <p:blipFill>
          <a:blip r:embed="rId3">
            <a:alphaModFix/>
          </a:blip>
          <a:stretch>
            <a:fillRect/>
          </a:stretch>
        </p:blipFill>
        <p:spPr>
          <a:xfrm>
            <a:off x="199300" y="2174400"/>
            <a:ext cx="5734050" cy="3228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7"/>
          <p:cNvSpPr/>
          <p:nvPr/>
        </p:nvSpPr>
        <p:spPr>
          <a:xfrm>
            <a:off x="584716" y="401955"/>
            <a:ext cx="5690116" cy="48077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F1E1E"/>
              </a:buClr>
              <a:buSzPts val="3000"/>
              <a:buFont typeface="Alexandria"/>
              <a:buNone/>
            </a:pPr>
            <a:r>
              <a:rPr b="0" i="0" lang="en-US" sz="3000" u="none" cap="none" strike="noStrike">
                <a:solidFill>
                  <a:srgbClr val="1F1E1E"/>
                </a:solidFill>
                <a:latin typeface="Alexandria"/>
                <a:ea typeface="Alexandria"/>
                <a:cs typeface="Alexandria"/>
                <a:sym typeface="Alexandria"/>
              </a:rPr>
              <a:t>Infraestrutura com Terraform</a:t>
            </a:r>
            <a:endParaRPr b="0" i="0" sz="3000" u="none" cap="none" strike="noStrike"/>
          </a:p>
        </p:txBody>
      </p:sp>
      <p:sp>
        <p:nvSpPr>
          <p:cNvPr id="142" name="Google Shape;142;p17"/>
          <p:cNvSpPr/>
          <p:nvPr/>
        </p:nvSpPr>
        <p:spPr>
          <a:xfrm>
            <a:off x="584716" y="1175028"/>
            <a:ext cx="13460968" cy="467678"/>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3B3535"/>
              </a:buClr>
              <a:buSzPts val="1150"/>
              <a:buFont typeface="Sora"/>
              <a:buNone/>
            </a:pPr>
            <a:r>
              <a:rPr b="0" i="0" lang="en-US" sz="1150" u="none" cap="none" strike="noStrike">
                <a:solidFill>
                  <a:srgbClr val="3B3535"/>
                </a:solidFill>
                <a:latin typeface="Sora"/>
                <a:ea typeface="Sora"/>
                <a:cs typeface="Sora"/>
                <a:sym typeface="Sora"/>
              </a:rPr>
              <a:t>Utilizamos Terraform para provisionar e gerenciar uma infraestrutura base no Google Cloud Platform de forma automatizada e modular. A solução inclui configuração de rede, máquinas virtuais e sistema de alertas de custos, garantindo praticidade tanto na implementação inicial quanto em futuras modificações.</a:t>
            </a:r>
            <a:endParaRPr b="0" i="0" sz="1150" u="none" cap="none" strike="noStrike"/>
          </a:p>
        </p:txBody>
      </p:sp>
      <p:sp>
        <p:nvSpPr>
          <p:cNvPr id="143" name="Google Shape;143;p17"/>
          <p:cNvSpPr/>
          <p:nvPr/>
        </p:nvSpPr>
        <p:spPr>
          <a:xfrm>
            <a:off x="584735" y="1807075"/>
            <a:ext cx="300900" cy="182700"/>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3B3535"/>
              </a:buClr>
              <a:buSzPts val="1150"/>
              <a:buFont typeface="Alexandria"/>
              <a:buNone/>
            </a:pPr>
            <a:r>
              <a:rPr b="0" i="0" lang="en-US" sz="1150" u="none" cap="none" strike="noStrike">
                <a:solidFill>
                  <a:srgbClr val="3B3535"/>
                </a:solidFill>
                <a:latin typeface="Alexandria"/>
                <a:ea typeface="Alexandria"/>
                <a:cs typeface="Alexandria"/>
                <a:sym typeface="Alexandria"/>
              </a:rPr>
              <a:t>01</a:t>
            </a:r>
            <a:endParaRPr b="0" i="0" sz="1150" u="none" cap="none" strike="noStrike"/>
          </a:p>
        </p:txBody>
      </p:sp>
      <p:sp>
        <p:nvSpPr>
          <p:cNvPr id="144" name="Google Shape;144;p17"/>
          <p:cNvSpPr/>
          <p:nvPr/>
        </p:nvSpPr>
        <p:spPr>
          <a:xfrm>
            <a:off x="584716" y="2040136"/>
            <a:ext cx="6657380" cy="15240"/>
          </a:xfrm>
          <a:prstGeom prst="rect">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a:off x="584716" y="2143601"/>
            <a:ext cx="2738199" cy="240506"/>
          </a:xfrm>
          <a:prstGeom prst="rect">
            <a:avLst/>
          </a:prstGeom>
          <a:noFill/>
          <a:ln>
            <a:noFill/>
          </a:ln>
        </p:spPr>
        <p:txBody>
          <a:bodyPr anchorCtr="0" anchor="t" bIns="0" lIns="0" spcFirstLastPara="1" rIns="0" wrap="square" tIns="0">
            <a:noAutofit/>
          </a:bodyPr>
          <a:lstStyle/>
          <a:p>
            <a:pPr indent="0" lvl="0" marL="0" marR="0" rtl="0" algn="l">
              <a:lnSpc>
                <a:spcPct val="123333"/>
              </a:lnSpc>
              <a:spcBef>
                <a:spcPts val="0"/>
              </a:spcBef>
              <a:spcAft>
                <a:spcPts val="0"/>
              </a:spcAft>
              <a:buClr>
                <a:srgbClr val="3B3535"/>
              </a:buClr>
              <a:buSzPts val="1500"/>
              <a:buFont typeface="Alexandria"/>
              <a:buNone/>
            </a:pPr>
            <a:r>
              <a:rPr b="0" i="0" lang="en-US" sz="1500" u="none" cap="none" strike="noStrike">
                <a:solidFill>
                  <a:srgbClr val="3B3535"/>
                </a:solidFill>
                <a:latin typeface="Alexandria"/>
                <a:ea typeface="Alexandria"/>
                <a:cs typeface="Alexandria"/>
                <a:sym typeface="Alexandria"/>
              </a:rPr>
              <a:t>Configuração de Provedores</a:t>
            </a:r>
            <a:endParaRPr b="0" i="0" sz="1500" u="none" cap="none" strike="noStrike"/>
          </a:p>
        </p:txBody>
      </p:sp>
      <p:sp>
        <p:nvSpPr>
          <p:cNvPr id="146" name="Google Shape;146;p17"/>
          <p:cNvSpPr/>
          <p:nvPr/>
        </p:nvSpPr>
        <p:spPr>
          <a:xfrm>
            <a:off x="584716" y="2471738"/>
            <a:ext cx="6657380" cy="467678"/>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3B3535"/>
              </a:buClr>
              <a:buSzPts val="1150"/>
              <a:buFont typeface="Sora"/>
              <a:buNone/>
            </a:pPr>
            <a:r>
              <a:rPr b="0" i="0" lang="en-US" sz="1150" u="none" cap="none" strike="noStrike">
                <a:solidFill>
                  <a:srgbClr val="3B3535"/>
                </a:solidFill>
                <a:latin typeface="Sora"/>
                <a:ea typeface="Sora"/>
                <a:cs typeface="Sora"/>
                <a:sym typeface="Sora"/>
              </a:rPr>
              <a:t>Declaração dos provedores essenciais, especificando o Google Cloud com versão fixa (4.51.0) para garantir consistência e evitar erros em atualizações automáticas.</a:t>
            </a:r>
            <a:endParaRPr b="0" i="0" sz="1150" u="none" cap="none" strike="noStrike"/>
          </a:p>
        </p:txBody>
      </p:sp>
      <p:sp>
        <p:nvSpPr>
          <p:cNvPr id="147" name="Google Shape;147;p17"/>
          <p:cNvSpPr/>
          <p:nvPr/>
        </p:nvSpPr>
        <p:spPr>
          <a:xfrm>
            <a:off x="7388166" y="1815351"/>
            <a:ext cx="300900" cy="240600"/>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3B3535"/>
              </a:buClr>
              <a:buSzPts val="1150"/>
              <a:buFont typeface="Alexandria"/>
              <a:buNone/>
            </a:pPr>
            <a:r>
              <a:rPr b="0" i="0" lang="en-US" sz="1150" u="none" cap="none" strike="noStrike">
                <a:solidFill>
                  <a:srgbClr val="3B3535"/>
                </a:solidFill>
                <a:latin typeface="Alexandria"/>
                <a:ea typeface="Alexandria"/>
                <a:cs typeface="Alexandria"/>
                <a:sym typeface="Alexandria"/>
              </a:rPr>
              <a:t>02</a:t>
            </a:r>
            <a:endParaRPr b="0" i="0" sz="1150" u="none" cap="none" strike="noStrike"/>
          </a:p>
        </p:txBody>
      </p:sp>
      <p:sp>
        <p:nvSpPr>
          <p:cNvPr id="148" name="Google Shape;148;p17"/>
          <p:cNvSpPr/>
          <p:nvPr/>
        </p:nvSpPr>
        <p:spPr>
          <a:xfrm>
            <a:off x="7388185" y="2040136"/>
            <a:ext cx="6657499" cy="15240"/>
          </a:xfrm>
          <a:prstGeom prst="rect">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a:off x="7388185" y="2143601"/>
            <a:ext cx="2640687" cy="240506"/>
          </a:xfrm>
          <a:prstGeom prst="rect">
            <a:avLst/>
          </a:prstGeom>
          <a:noFill/>
          <a:ln>
            <a:noFill/>
          </a:ln>
        </p:spPr>
        <p:txBody>
          <a:bodyPr anchorCtr="0" anchor="t" bIns="0" lIns="0" spcFirstLastPara="1" rIns="0" wrap="square" tIns="0">
            <a:noAutofit/>
          </a:bodyPr>
          <a:lstStyle/>
          <a:p>
            <a:pPr indent="0" lvl="0" marL="0" marR="0" rtl="0" algn="l">
              <a:lnSpc>
                <a:spcPct val="123333"/>
              </a:lnSpc>
              <a:spcBef>
                <a:spcPts val="0"/>
              </a:spcBef>
              <a:spcAft>
                <a:spcPts val="0"/>
              </a:spcAft>
              <a:buClr>
                <a:srgbClr val="3B3535"/>
              </a:buClr>
              <a:buSzPts val="1500"/>
              <a:buFont typeface="Alexandria"/>
              <a:buNone/>
            </a:pPr>
            <a:r>
              <a:rPr b="0" i="0" lang="en-US" sz="1500" u="none" cap="none" strike="noStrike">
                <a:solidFill>
                  <a:srgbClr val="3B3535"/>
                </a:solidFill>
                <a:latin typeface="Alexandria"/>
                <a:ea typeface="Alexandria"/>
                <a:cs typeface="Alexandria"/>
                <a:sym typeface="Alexandria"/>
              </a:rPr>
              <a:t>Autenticação e Localização</a:t>
            </a:r>
            <a:endParaRPr b="0" i="0" sz="1500" u="none" cap="none" strike="noStrike"/>
          </a:p>
        </p:txBody>
      </p:sp>
      <p:sp>
        <p:nvSpPr>
          <p:cNvPr id="150" name="Google Shape;150;p17"/>
          <p:cNvSpPr/>
          <p:nvPr/>
        </p:nvSpPr>
        <p:spPr>
          <a:xfrm>
            <a:off x="7388185" y="2471738"/>
            <a:ext cx="6657499" cy="467678"/>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3B3535"/>
              </a:buClr>
              <a:buSzPts val="1150"/>
              <a:buFont typeface="Sora"/>
              <a:buNone/>
            </a:pPr>
            <a:r>
              <a:rPr b="0" i="0" lang="en-US" sz="1150" u="none" cap="none" strike="noStrike">
                <a:solidFill>
                  <a:srgbClr val="3B3535"/>
                </a:solidFill>
                <a:latin typeface="Sora"/>
                <a:ea typeface="Sora"/>
                <a:cs typeface="Sora"/>
                <a:sym typeface="Sora"/>
              </a:rPr>
              <a:t>Configuração do provedor Google Cloud com detalhes de autenticação via arquivo credentials.json e definição de projeto, região e zona padrão.</a:t>
            </a:r>
            <a:endParaRPr b="0" i="0" sz="1150" u="none" cap="none" strike="noStrike"/>
          </a:p>
        </p:txBody>
      </p:sp>
      <p:sp>
        <p:nvSpPr>
          <p:cNvPr id="151" name="Google Shape;151;p17"/>
          <p:cNvSpPr/>
          <p:nvPr/>
        </p:nvSpPr>
        <p:spPr>
          <a:xfrm>
            <a:off x="531328" y="3195199"/>
            <a:ext cx="199500" cy="182700"/>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3B3535"/>
              </a:buClr>
              <a:buSzPts val="1150"/>
              <a:buFont typeface="Alexandria"/>
              <a:buNone/>
            </a:pPr>
            <a:r>
              <a:rPr b="0" i="0" lang="en-US" sz="1150" u="none" cap="none" strike="noStrike">
                <a:solidFill>
                  <a:srgbClr val="3B3535"/>
                </a:solidFill>
                <a:latin typeface="Alexandria"/>
                <a:ea typeface="Alexandria"/>
                <a:cs typeface="Alexandria"/>
                <a:sym typeface="Alexandria"/>
              </a:rPr>
              <a:t>03</a:t>
            </a:r>
            <a:endParaRPr b="0" i="0" sz="1150" u="none" cap="none" strike="noStrike"/>
          </a:p>
        </p:txBody>
      </p:sp>
      <p:sp>
        <p:nvSpPr>
          <p:cNvPr id="152" name="Google Shape;152;p17"/>
          <p:cNvSpPr/>
          <p:nvPr/>
        </p:nvSpPr>
        <p:spPr>
          <a:xfrm>
            <a:off x="584716" y="3428048"/>
            <a:ext cx="6657380" cy="15240"/>
          </a:xfrm>
          <a:prstGeom prst="rect">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584716" y="3531175"/>
            <a:ext cx="2586300" cy="240600"/>
          </a:xfrm>
          <a:prstGeom prst="rect">
            <a:avLst/>
          </a:prstGeom>
          <a:noFill/>
          <a:ln>
            <a:noFill/>
          </a:ln>
        </p:spPr>
        <p:txBody>
          <a:bodyPr anchorCtr="0" anchor="t" bIns="0" lIns="0" spcFirstLastPara="1" rIns="0" wrap="square" tIns="0">
            <a:noAutofit/>
          </a:bodyPr>
          <a:lstStyle/>
          <a:p>
            <a:pPr indent="0" lvl="0" marL="0" marR="0" rtl="0" algn="l">
              <a:lnSpc>
                <a:spcPct val="123333"/>
              </a:lnSpc>
              <a:spcBef>
                <a:spcPts val="0"/>
              </a:spcBef>
              <a:spcAft>
                <a:spcPts val="0"/>
              </a:spcAft>
              <a:buClr>
                <a:srgbClr val="3B3535"/>
              </a:buClr>
              <a:buSzPts val="1500"/>
              <a:buFont typeface="Alexandria"/>
              <a:buNone/>
            </a:pPr>
            <a:r>
              <a:rPr b="0" i="0" lang="en-US" sz="1500" u="none" cap="none" strike="noStrike">
                <a:solidFill>
                  <a:srgbClr val="3B3535"/>
                </a:solidFill>
                <a:latin typeface="Alexandria"/>
                <a:ea typeface="Alexandria"/>
                <a:cs typeface="Alexandria"/>
                <a:sym typeface="Alexandria"/>
              </a:rPr>
              <a:t>Recursos de Infraestrutura</a:t>
            </a:r>
            <a:endParaRPr b="0" i="0" sz="1500" u="none" cap="none" strike="noStrike"/>
          </a:p>
        </p:txBody>
      </p:sp>
      <p:sp>
        <p:nvSpPr>
          <p:cNvPr id="154" name="Google Shape;154;p17"/>
          <p:cNvSpPr/>
          <p:nvPr/>
        </p:nvSpPr>
        <p:spPr>
          <a:xfrm>
            <a:off x="584716" y="3859649"/>
            <a:ext cx="6657380" cy="467678"/>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3B3535"/>
              </a:buClr>
              <a:buSzPts val="1150"/>
              <a:buFont typeface="Sora"/>
              <a:buNone/>
            </a:pPr>
            <a:r>
              <a:rPr b="0" i="0" lang="en-US" sz="1150" u="none" cap="none" strike="noStrike">
                <a:solidFill>
                  <a:srgbClr val="3B3535"/>
                </a:solidFill>
                <a:latin typeface="Sora"/>
                <a:ea typeface="Sora"/>
                <a:cs typeface="Sora"/>
                <a:sym typeface="Sora"/>
              </a:rPr>
              <a:t>Criação de VPC network para isolamento, VM instance com Debian 11 e habilitação de APIs necessárias, incluindo dependências adequadas.</a:t>
            </a:r>
            <a:endParaRPr b="0" i="0" sz="1150" u="none" cap="none" strike="noStrike"/>
          </a:p>
        </p:txBody>
      </p:sp>
      <p:sp>
        <p:nvSpPr>
          <p:cNvPr id="155" name="Google Shape;155;p17"/>
          <p:cNvSpPr/>
          <p:nvPr/>
        </p:nvSpPr>
        <p:spPr>
          <a:xfrm>
            <a:off x="7388173" y="3195021"/>
            <a:ext cx="251100" cy="182700"/>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3B3535"/>
              </a:buClr>
              <a:buSzPts val="1150"/>
              <a:buFont typeface="Alexandria"/>
              <a:buNone/>
            </a:pPr>
            <a:r>
              <a:rPr b="0" i="0" lang="en-US" sz="1150" u="none" cap="none" strike="noStrike">
                <a:solidFill>
                  <a:srgbClr val="3B3535"/>
                </a:solidFill>
                <a:latin typeface="Alexandria"/>
                <a:ea typeface="Alexandria"/>
                <a:cs typeface="Alexandria"/>
                <a:sym typeface="Alexandria"/>
              </a:rPr>
              <a:t>04</a:t>
            </a:r>
            <a:endParaRPr b="0" i="0" sz="1150" u="none" cap="none" strike="noStrike"/>
          </a:p>
        </p:txBody>
      </p:sp>
      <p:sp>
        <p:nvSpPr>
          <p:cNvPr id="156" name="Google Shape;156;p17"/>
          <p:cNvSpPr/>
          <p:nvPr/>
        </p:nvSpPr>
        <p:spPr>
          <a:xfrm>
            <a:off x="7388185" y="3428048"/>
            <a:ext cx="6657499" cy="15240"/>
          </a:xfrm>
          <a:prstGeom prst="rect">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a:off x="7388185" y="3531513"/>
            <a:ext cx="2719149" cy="240506"/>
          </a:xfrm>
          <a:prstGeom prst="rect">
            <a:avLst/>
          </a:prstGeom>
          <a:noFill/>
          <a:ln>
            <a:noFill/>
          </a:ln>
        </p:spPr>
        <p:txBody>
          <a:bodyPr anchorCtr="0" anchor="t" bIns="0" lIns="0" spcFirstLastPara="1" rIns="0" wrap="square" tIns="0">
            <a:noAutofit/>
          </a:bodyPr>
          <a:lstStyle/>
          <a:p>
            <a:pPr indent="0" lvl="0" marL="0" marR="0" rtl="0" algn="l">
              <a:lnSpc>
                <a:spcPct val="123333"/>
              </a:lnSpc>
              <a:spcBef>
                <a:spcPts val="0"/>
              </a:spcBef>
              <a:spcAft>
                <a:spcPts val="0"/>
              </a:spcAft>
              <a:buClr>
                <a:srgbClr val="3B3535"/>
              </a:buClr>
              <a:buSzPts val="1500"/>
              <a:buFont typeface="Alexandria"/>
              <a:buNone/>
            </a:pPr>
            <a:r>
              <a:rPr b="0" i="0" lang="en-US" sz="1500" u="none" cap="none" strike="noStrike">
                <a:solidFill>
                  <a:srgbClr val="3B3535"/>
                </a:solidFill>
                <a:latin typeface="Alexandria"/>
                <a:ea typeface="Alexandria"/>
                <a:cs typeface="Alexandria"/>
                <a:sym typeface="Alexandria"/>
              </a:rPr>
              <a:t>Módulos de Monitoramento</a:t>
            </a:r>
            <a:endParaRPr b="0" i="0" sz="1500" u="none" cap="none" strike="noStrike"/>
          </a:p>
        </p:txBody>
      </p:sp>
      <p:sp>
        <p:nvSpPr>
          <p:cNvPr id="158" name="Google Shape;158;p17"/>
          <p:cNvSpPr/>
          <p:nvPr/>
        </p:nvSpPr>
        <p:spPr>
          <a:xfrm>
            <a:off x="7388185" y="3859649"/>
            <a:ext cx="6657499" cy="467678"/>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3B3535"/>
              </a:buClr>
              <a:buSzPts val="1150"/>
              <a:buFont typeface="Sora"/>
              <a:buNone/>
            </a:pPr>
            <a:r>
              <a:rPr b="0" i="0" lang="en-US" sz="1150" u="none" cap="none" strike="noStrike">
                <a:solidFill>
                  <a:srgbClr val="3B3535"/>
                </a:solidFill>
                <a:latin typeface="Sora"/>
                <a:ea typeface="Sora"/>
                <a:cs typeface="Sora"/>
                <a:sym typeface="Sora"/>
              </a:rPr>
              <a:t>Implementação de módulos para canais de notificação por email e orçamento de faturamento com alertas em 50%, 80% e 100% do valor definido.</a:t>
            </a:r>
            <a:endParaRPr b="0" i="0" sz="1150" u="none" cap="none" strike="noStrike"/>
          </a:p>
        </p:txBody>
      </p:sp>
      <p:pic>
        <p:nvPicPr>
          <p:cNvPr descr="preencoded.png" id="159" name="Google Shape;159;p17"/>
          <p:cNvPicPr preferRelativeResize="0"/>
          <p:nvPr/>
        </p:nvPicPr>
        <p:blipFill rotWithShape="1">
          <a:blip r:embed="rId3">
            <a:alphaModFix/>
          </a:blip>
          <a:srcRect b="0" l="0" r="0" t="0"/>
          <a:stretch/>
        </p:blipFill>
        <p:spPr>
          <a:xfrm>
            <a:off x="584725" y="4601299"/>
            <a:ext cx="5495975" cy="3325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descr="preencoded.png" id="165" name="Google Shape;165;p18"/>
          <p:cNvPicPr preferRelativeResize="0"/>
          <p:nvPr/>
        </p:nvPicPr>
        <p:blipFill rotWithShape="1">
          <a:blip r:embed="rId3">
            <a:alphaModFix/>
          </a:blip>
          <a:srcRect b="0" l="0" r="0" t="0"/>
          <a:stretch/>
        </p:blipFill>
        <p:spPr>
          <a:xfrm>
            <a:off x="0" y="0"/>
            <a:ext cx="5486400" cy="14276784"/>
          </a:xfrm>
          <a:prstGeom prst="rect">
            <a:avLst/>
          </a:prstGeom>
          <a:noFill/>
          <a:ln>
            <a:noFill/>
          </a:ln>
        </p:spPr>
      </p:pic>
      <p:sp>
        <p:nvSpPr>
          <p:cNvPr id="166" name="Google Shape;166;p18"/>
          <p:cNvSpPr/>
          <p:nvPr/>
        </p:nvSpPr>
        <p:spPr>
          <a:xfrm>
            <a:off x="0" y="0"/>
            <a:ext cx="5486400" cy="14276784"/>
          </a:xfrm>
          <a:prstGeom prst="rect">
            <a:avLst/>
          </a:prstGeom>
          <a:solidFill>
            <a:srgbClr val="DFDF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7" name="Google Shape;167;p18"/>
          <p:cNvPicPr preferRelativeResize="0"/>
          <p:nvPr/>
        </p:nvPicPr>
        <p:blipFill rotWithShape="1">
          <a:blip r:embed="rId4">
            <a:alphaModFix/>
          </a:blip>
          <a:srcRect b="0" l="0" r="0" t="0"/>
          <a:stretch/>
        </p:blipFill>
        <p:spPr>
          <a:xfrm>
            <a:off x="0" y="0"/>
            <a:ext cx="5486400" cy="14276784"/>
          </a:xfrm>
          <a:prstGeom prst="rect">
            <a:avLst/>
          </a:prstGeom>
          <a:noFill/>
          <a:ln>
            <a:noFill/>
          </a:ln>
        </p:spPr>
      </p:pic>
      <p:sp>
        <p:nvSpPr>
          <p:cNvPr id="168" name="Google Shape;168;p18"/>
          <p:cNvSpPr/>
          <p:nvPr/>
        </p:nvSpPr>
        <p:spPr>
          <a:xfrm>
            <a:off x="6036112" y="377904"/>
            <a:ext cx="4078129" cy="452080"/>
          </a:xfrm>
          <a:prstGeom prst="rect">
            <a:avLst/>
          </a:prstGeom>
          <a:noFill/>
          <a:ln>
            <a:noFill/>
          </a:ln>
        </p:spPr>
        <p:txBody>
          <a:bodyPr anchorCtr="0" anchor="t" bIns="0" lIns="0" spcFirstLastPara="1" rIns="0" wrap="square" tIns="0">
            <a:noAutofit/>
          </a:bodyPr>
          <a:lstStyle/>
          <a:p>
            <a:pPr indent="0" lvl="0" marL="0" marR="0" rtl="0" algn="l">
              <a:lnSpc>
                <a:spcPct val="126785"/>
              </a:lnSpc>
              <a:spcBef>
                <a:spcPts val="0"/>
              </a:spcBef>
              <a:spcAft>
                <a:spcPts val="0"/>
              </a:spcAft>
              <a:buClr>
                <a:srgbClr val="1F1E1E"/>
              </a:buClr>
              <a:buSzPts val="2800"/>
              <a:buFont typeface="Alexandria"/>
              <a:buNone/>
            </a:pPr>
            <a:r>
              <a:rPr b="0" i="0" lang="en-US" sz="2800" u="none" cap="none" strike="noStrike">
                <a:solidFill>
                  <a:srgbClr val="1F1E1E"/>
                </a:solidFill>
                <a:latin typeface="Alexandria"/>
                <a:ea typeface="Alexandria"/>
                <a:cs typeface="Alexandria"/>
                <a:sym typeface="Alexandria"/>
              </a:rPr>
              <a:t>API REST com FastAPI</a:t>
            </a:r>
            <a:endParaRPr b="0" i="0" sz="2800" u="none" cap="none" strike="noStrike"/>
          </a:p>
        </p:txBody>
      </p:sp>
      <p:sp>
        <p:nvSpPr>
          <p:cNvPr id="169" name="Google Shape;169;p18"/>
          <p:cNvSpPr/>
          <p:nvPr/>
        </p:nvSpPr>
        <p:spPr>
          <a:xfrm>
            <a:off x="6036112" y="1036082"/>
            <a:ext cx="8044577" cy="659368"/>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3B3535"/>
              </a:buClr>
              <a:buSzPts val="1050"/>
              <a:buFont typeface="Sora"/>
              <a:buNone/>
            </a:pPr>
            <a:r>
              <a:rPr b="0" i="0" lang="en-US" sz="1050" u="none" cap="none" strike="noStrike">
                <a:solidFill>
                  <a:srgbClr val="3B3535"/>
                </a:solidFill>
                <a:latin typeface="Sora"/>
                <a:ea typeface="Sora"/>
                <a:cs typeface="Sora"/>
                <a:sym typeface="Sora"/>
              </a:rPr>
              <a:t>A interface principal do projeto é uma API RESTful desenvolvida com FastAPI, escolhida pela alta performance, sintaxe moderna baseada em tipos Python e capacidade de gerar documentação interativa automática via Swagger UI. A API funciona como o "cérebro" central, orquestrando as funcionalidades primárias do sistema.</a:t>
            </a:r>
            <a:endParaRPr b="0" i="0" sz="1050" u="none" cap="none" strike="noStrike"/>
          </a:p>
        </p:txBody>
      </p:sp>
      <p:sp>
        <p:nvSpPr>
          <p:cNvPr id="170" name="Google Shape;170;p18"/>
          <p:cNvSpPr/>
          <p:nvPr/>
        </p:nvSpPr>
        <p:spPr>
          <a:xfrm>
            <a:off x="6036112" y="1987391"/>
            <a:ext cx="2466737" cy="22598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F1E1E"/>
              </a:buClr>
              <a:buSzPts val="1400"/>
              <a:buFont typeface="Alexandria"/>
              <a:buNone/>
            </a:pPr>
            <a:r>
              <a:rPr b="0" i="0" lang="en-US" sz="1400" u="none" cap="none" strike="noStrike">
                <a:solidFill>
                  <a:srgbClr val="1F1E1E"/>
                </a:solidFill>
                <a:latin typeface="Alexandria"/>
                <a:ea typeface="Alexandria"/>
                <a:cs typeface="Alexandria"/>
                <a:sym typeface="Alexandria"/>
              </a:rPr>
              <a:t>Funcionalidades Principais</a:t>
            </a:r>
            <a:endParaRPr b="0" i="0" sz="1400" u="none" cap="none" strike="noStrike"/>
          </a:p>
        </p:txBody>
      </p:sp>
      <p:sp>
        <p:nvSpPr>
          <p:cNvPr id="171" name="Google Shape;171;p18"/>
          <p:cNvSpPr/>
          <p:nvPr/>
        </p:nvSpPr>
        <p:spPr>
          <a:xfrm>
            <a:off x="6036112" y="2350770"/>
            <a:ext cx="3854648" cy="219789"/>
          </a:xfrm>
          <a:prstGeom prst="rect">
            <a:avLst/>
          </a:prstGeom>
          <a:noFill/>
          <a:ln>
            <a:noFill/>
          </a:ln>
        </p:spPr>
        <p:txBody>
          <a:bodyPr anchorCtr="0" anchor="t" bIns="0" lIns="0" spcFirstLastPara="1" rIns="0" wrap="square" tIns="0">
            <a:noAutofit/>
          </a:bodyPr>
          <a:lstStyle/>
          <a:p>
            <a:pPr indent="-342900" lvl="0" marL="342900" marR="0" rtl="0" algn="l">
              <a:lnSpc>
                <a:spcPct val="161904"/>
              </a:lnSpc>
              <a:spcBef>
                <a:spcPts val="0"/>
              </a:spcBef>
              <a:spcAft>
                <a:spcPts val="0"/>
              </a:spcAft>
              <a:buClr>
                <a:srgbClr val="3B3535"/>
              </a:buClr>
              <a:buSzPts val="1050"/>
              <a:buFont typeface="Sora"/>
              <a:buChar char="•"/>
            </a:pPr>
            <a:r>
              <a:rPr b="0" i="0" lang="en-US" sz="1050" u="none" cap="none" strike="noStrike">
                <a:solidFill>
                  <a:srgbClr val="3B3535"/>
                </a:solidFill>
                <a:latin typeface="Sora"/>
                <a:ea typeface="Sora"/>
                <a:cs typeface="Sora"/>
                <a:sym typeface="Sora"/>
              </a:rPr>
              <a:t>Orquestração da Pipeline de ETL</a:t>
            </a:r>
            <a:endParaRPr b="0" i="0" sz="1050" u="none" cap="none" strike="noStrike"/>
          </a:p>
        </p:txBody>
      </p:sp>
      <p:sp>
        <p:nvSpPr>
          <p:cNvPr id="172" name="Google Shape;172;p18"/>
          <p:cNvSpPr/>
          <p:nvPr/>
        </p:nvSpPr>
        <p:spPr>
          <a:xfrm>
            <a:off x="6036112" y="2618661"/>
            <a:ext cx="3854648" cy="219789"/>
          </a:xfrm>
          <a:prstGeom prst="rect">
            <a:avLst/>
          </a:prstGeom>
          <a:noFill/>
          <a:ln>
            <a:noFill/>
          </a:ln>
        </p:spPr>
        <p:txBody>
          <a:bodyPr anchorCtr="0" anchor="t" bIns="0" lIns="0" spcFirstLastPara="1" rIns="0" wrap="square" tIns="0">
            <a:noAutofit/>
          </a:bodyPr>
          <a:lstStyle/>
          <a:p>
            <a:pPr indent="-342900" lvl="0" marL="342900" marR="0" rtl="0" algn="l">
              <a:lnSpc>
                <a:spcPct val="161904"/>
              </a:lnSpc>
              <a:spcBef>
                <a:spcPts val="0"/>
              </a:spcBef>
              <a:spcAft>
                <a:spcPts val="0"/>
              </a:spcAft>
              <a:buClr>
                <a:srgbClr val="3B3535"/>
              </a:buClr>
              <a:buSzPts val="1050"/>
              <a:buFont typeface="Sora"/>
              <a:buChar char="•"/>
            </a:pPr>
            <a:r>
              <a:rPr b="0" i="0" lang="en-US" sz="1050" u="none" cap="none" strike="noStrike">
                <a:solidFill>
                  <a:srgbClr val="3B3535"/>
                </a:solidFill>
                <a:latin typeface="Sora"/>
                <a:ea typeface="Sora"/>
                <a:cs typeface="Sora"/>
                <a:sym typeface="Sora"/>
              </a:rPr>
              <a:t>Serviço de consulta de dados</a:t>
            </a:r>
            <a:endParaRPr b="0" i="0" sz="1050" u="none" cap="none" strike="noStrike"/>
          </a:p>
        </p:txBody>
      </p:sp>
      <p:sp>
        <p:nvSpPr>
          <p:cNvPr id="173" name="Google Shape;173;p18"/>
          <p:cNvSpPr/>
          <p:nvPr/>
        </p:nvSpPr>
        <p:spPr>
          <a:xfrm>
            <a:off x="6036112" y="2886551"/>
            <a:ext cx="3854648" cy="219789"/>
          </a:xfrm>
          <a:prstGeom prst="rect">
            <a:avLst/>
          </a:prstGeom>
          <a:noFill/>
          <a:ln>
            <a:noFill/>
          </a:ln>
        </p:spPr>
        <p:txBody>
          <a:bodyPr anchorCtr="0" anchor="t" bIns="0" lIns="0" spcFirstLastPara="1" rIns="0" wrap="square" tIns="0">
            <a:noAutofit/>
          </a:bodyPr>
          <a:lstStyle/>
          <a:p>
            <a:pPr indent="-342900" lvl="0" marL="342900" marR="0" rtl="0" algn="l">
              <a:lnSpc>
                <a:spcPct val="161904"/>
              </a:lnSpc>
              <a:spcBef>
                <a:spcPts val="0"/>
              </a:spcBef>
              <a:spcAft>
                <a:spcPts val="0"/>
              </a:spcAft>
              <a:buClr>
                <a:srgbClr val="3B3535"/>
              </a:buClr>
              <a:buSzPts val="1050"/>
              <a:buFont typeface="Sora"/>
              <a:buChar char="•"/>
            </a:pPr>
            <a:r>
              <a:rPr b="0" i="0" lang="en-US" sz="1050" u="none" cap="none" strike="noStrike">
                <a:solidFill>
                  <a:srgbClr val="3B3535"/>
                </a:solidFill>
                <a:latin typeface="Sora"/>
                <a:ea typeface="Sora"/>
                <a:cs typeface="Sora"/>
                <a:sym typeface="Sora"/>
              </a:rPr>
              <a:t>Endpoints seguros para acionamento</a:t>
            </a:r>
            <a:endParaRPr b="0" i="0" sz="1050" u="none" cap="none" strike="noStrike"/>
          </a:p>
        </p:txBody>
      </p:sp>
      <p:sp>
        <p:nvSpPr>
          <p:cNvPr id="174" name="Google Shape;174;p18"/>
          <p:cNvSpPr/>
          <p:nvPr/>
        </p:nvSpPr>
        <p:spPr>
          <a:xfrm>
            <a:off x="6036112" y="3154442"/>
            <a:ext cx="3854648" cy="219789"/>
          </a:xfrm>
          <a:prstGeom prst="rect">
            <a:avLst/>
          </a:prstGeom>
          <a:noFill/>
          <a:ln>
            <a:noFill/>
          </a:ln>
        </p:spPr>
        <p:txBody>
          <a:bodyPr anchorCtr="0" anchor="t" bIns="0" lIns="0" spcFirstLastPara="1" rIns="0" wrap="square" tIns="0">
            <a:noAutofit/>
          </a:bodyPr>
          <a:lstStyle/>
          <a:p>
            <a:pPr indent="-342900" lvl="0" marL="342900" marR="0" rtl="0" algn="l">
              <a:lnSpc>
                <a:spcPct val="161904"/>
              </a:lnSpc>
              <a:spcBef>
                <a:spcPts val="0"/>
              </a:spcBef>
              <a:spcAft>
                <a:spcPts val="0"/>
              </a:spcAft>
              <a:buClr>
                <a:srgbClr val="3B3535"/>
              </a:buClr>
              <a:buSzPts val="1050"/>
              <a:buFont typeface="Sora"/>
              <a:buChar char="•"/>
            </a:pPr>
            <a:r>
              <a:rPr b="0" i="0" lang="en-US" sz="1050" u="none" cap="none" strike="noStrike">
                <a:solidFill>
                  <a:srgbClr val="3B3535"/>
                </a:solidFill>
                <a:latin typeface="Sora"/>
                <a:ea typeface="Sora"/>
                <a:cs typeface="Sora"/>
                <a:sym typeface="Sora"/>
              </a:rPr>
              <a:t>Integração com Google BigQuery</a:t>
            </a:r>
            <a:endParaRPr b="0" i="0" sz="1050" u="none" cap="none" strike="noStrike"/>
          </a:p>
        </p:txBody>
      </p:sp>
      <p:sp>
        <p:nvSpPr>
          <p:cNvPr id="175" name="Google Shape;175;p18"/>
          <p:cNvSpPr/>
          <p:nvPr/>
        </p:nvSpPr>
        <p:spPr>
          <a:xfrm>
            <a:off x="10233660" y="1987391"/>
            <a:ext cx="1808440" cy="22598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F1E1E"/>
              </a:buClr>
              <a:buSzPts val="1400"/>
              <a:buFont typeface="Alexandria"/>
              <a:buNone/>
            </a:pPr>
            <a:r>
              <a:rPr b="0" i="0" lang="en-US" sz="1400" u="none" cap="none" strike="noStrike">
                <a:solidFill>
                  <a:srgbClr val="1F1E1E"/>
                </a:solidFill>
                <a:latin typeface="Alexandria"/>
                <a:ea typeface="Alexandria"/>
                <a:cs typeface="Alexandria"/>
                <a:sym typeface="Alexandria"/>
              </a:rPr>
              <a:t>Estrutura Modular</a:t>
            </a:r>
            <a:endParaRPr b="0" i="0" sz="1400" u="none" cap="none" strike="noStrike"/>
          </a:p>
        </p:txBody>
      </p:sp>
      <p:sp>
        <p:nvSpPr>
          <p:cNvPr id="176" name="Google Shape;176;p18"/>
          <p:cNvSpPr/>
          <p:nvPr/>
        </p:nvSpPr>
        <p:spPr>
          <a:xfrm>
            <a:off x="10233660" y="2350770"/>
            <a:ext cx="3854648" cy="219789"/>
          </a:xfrm>
          <a:prstGeom prst="rect">
            <a:avLst/>
          </a:prstGeom>
          <a:noFill/>
          <a:ln>
            <a:noFill/>
          </a:ln>
        </p:spPr>
        <p:txBody>
          <a:bodyPr anchorCtr="0" anchor="t" bIns="0" lIns="0" spcFirstLastPara="1" rIns="0" wrap="square" tIns="0">
            <a:noAutofit/>
          </a:bodyPr>
          <a:lstStyle/>
          <a:p>
            <a:pPr indent="-342900" lvl="0" marL="342900" marR="0" rtl="0" algn="l">
              <a:lnSpc>
                <a:spcPct val="161904"/>
              </a:lnSpc>
              <a:spcBef>
                <a:spcPts val="0"/>
              </a:spcBef>
              <a:spcAft>
                <a:spcPts val="0"/>
              </a:spcAft>
              <a:buClr>
                <a:srgbClr val="3B3535"/>
              </a:buClr>
              <a:buSzPts val="1050"/>
              <a:buFont typeface="Sora"/>
              <a:buChar char="•"/>
            </a:pPr>
            <a:r>
              <a:rPr b="0" i="0" lang="en-US" sz="1050" u="none" cap="none" strike="noStrike">
                <a:solidFill>
                  <a:srgbClr val="3B3535"/>
                </a:solidFill>
                <a:latin typeface="Sora"/>
                <a:ea typeface="Sora"/>
                <a:cs typeface="Sora"/>
                <a:sym typeface="Sora"/>
              </a:rPr>
              <a:t>main.py: Ponto de entrada</a:t>
            </a:r>
            <a:endParaRPr b="0" i="0" sz="1050" u="none" cap="none" strike="noStrike"/>
          </a:p>
        </p:txBody>
      </p:sp>
      <p:sp>
        <p:nvSpPr>
          <p:cNvPr id="177" name="Google Shape;177;p18"/>
          <p:cNvSpPr/>
          <p:nvPr/>
        </p:nvSpPr>
        <p:spPr>
          <a:xfrm>
            <a:off x="10233660" y="2618661"/>
            <a:ext cx="3854648" cy="219789"/>
          </a:xfrm>
          <a:prstGeom prst="rect">
            <a:avLst/>
          </a:prstGeom>
          <a:noFill/>
          <a:ln>
            <a:noFill/>
          </a:ln>
        </p:spPr>
        <p:txBody>
          <a:bodyPr anchorCtr="0" anchor="t" bIns="0" lIns="0" spcFirstLastPara="1" rIns="0" wrap="square" tIns="0">
            <a:noAutofit/>
          </a:bodyPr>
          <a:lstStyle/>
          <a:p>
            <a:pPr indent="-342900" lvl="0" marL="342900" marR="0" rtl="0" algn="l">
              <a:lnSpc>
                <a:spcPct val="161904"/>
              </a:lnSpc>
              <a:spcBef>
                <a:spcPts val="0"/>
              </a:spcBef>
              <a:spcAft>
                <a:spcPts val="0"/>
              </a:spcAft>
              <a:buClr>
                <a:srgbClr val="3B3535"/>
              </a:buClr>
              <a:buSzPts val="1050"/>
              <a:buFont typeface="Sora"/>
              <a:buChar char="•"/>
            </a:pPr>
            <a:r>
              <a:rPr b="0" i="0" lang="en-US" sz="1050" u="none" cap="none" strike="noStrike">
                <a:solidFill>
                  <a:srgbClr val="3B3535"/>
                </a:solidFill>
                <a:latin typeface="Sora"/>
                <a:ea typeface="Sora"/>
                <a:cs typeface="Sora"/>
                <a:sym typeface="Sora"/>
              </a:rPr>
              <a:t>/routers: Endpoints específicos</a:t>
            </a:r>
            <a:endParaRPr b="0" i="0" sz="1050" u="none" cap="none" strike="noStrike"/>
          </a:p>
        </p:txBody>
      </p:sp>
      <p:sp>
        <p:nvSpPr>
          <p:cNvPr id="178" name="Google Shape;178;p18"/>
          <p:cNvSpPr/>
          <p:nvPr/>
        </p:nvSpPr>
        <p:spPr>
          <a:xfrm>
            <a:off x="10233660" y="2886551"/>
            <a:ext cx="3854648" cy="219789"/>
          </a:xfrm>
          <a:prstGeom prst="rect">
            <a:avLst/>
          </a:prstGeom>
          <a:noFill/>
          <a:ln>
            <a:noFill/>
          </a:ln>
        </p:spPr>
        <p:txBody>
          <a:bodyPr anchorCtr="0" anchor="t" bIns="0" lIns="0" spcFirstLastPara="1" rIns="0" wrap="square" tIns="0">
            <a:noAutofit/>
          </a:bodyPr>
          <a:lstStyle/>
          <a:p>
            <a:pPr indent="-342900" lvl="0" marL="342900" marR="0" rtl="0" algn="l">
              <a:lnSpc>
                <a:spcPct val="161904"/>
              </a:lnSpc>
              <a:spcBef>
                <a:spcPts val="0"/>
              </a:spcBef>
              <a:spcAft>
                <a:spcPts val="0"/>
              </a:spcAft>
              <a:buClr>
                <a:srgbClr val="3B3535"/>
              </a:buClr>
              <a:buSzPts val="1050"/>
              <a:buFont typeface="Sora"/>
              <a:buChar char="•"/>
            </a:pPr>
            <a:r>
              <a:rPr b="0" i="0" lang="en-US" sz="1050" u="none" cap="none" strike="noStrike">
                <a:solidFill>
                  <a:srgbClr val="3B3535"/>
                </a:solidFill>
                <a:latin typeface="Sora"/>
                <a:ea typeface="Sora"/>
                <a:cs typeface="Sora"/>
                <a:sym typeface="Sora"/>
              </a:rPr>
              <a:t>/services: Lógica de negócio</a:t>
            </a:r>
            <a:endParaRPr b="0" i="0" sz="1050" u="none" cap="none" strike="noStrike"/>
          </a:p>
        </p:txBody>
      </p:sp>
      <p:sp>
        <p:nvSpPr>
          <p:cNvPr id="179" name="Google Shape;179;p18"/>
          <p:cNvSpPr/>
          <p:nvPr/>
        </p:nvSpPr>
        <p:spPr>
          <a:xfrm>
            <a:off x="10233660" y="3154442"/>
            <a:ext cx="3854648" cy="219789"/>
          </a:xfrm>
          <a:prstGeom prst="rect">
            <a:avLst/>
          </a:prstGeom>
          <a:noFill/>
          <a:ln>
            <a:noFill/>
          </a:ln>
        </p:spPr>
        <p:txBody>
          <a:bodyPr anchorCtr="0" anchor="t" bIns="0" lIns="0" spcFirstLastPara="1" rIns="0" wrap="square" tIns="0">
            <a:noAutofit/>
          </a:bodyPr>
          <a:lstStyle/>
          <a:p>
            <a:pPr indent="-342900" lvl="0" marL="342900" marR="0" rtl="0" algn="l">
              <a:lnSpc>
                <a:spcPct val="161904"/>
              </a:lnSpc>
              <a:spcBef>
                <a:spcPts val="0"/>
              </a:spcBef>
              <a:spcAft>
                <a:spcPts val="0"/>
              </a:spcAft>
              <a:buClr>
                <a:srgbClr val="3B3535"/>
              </a:buClr>
              <a:buSzPts val="1050"/>
              <a:buFont typeface="Sora"/>
              <a:buChar char="•"/>
            </a:pPr>
            <a:r>
              <a:rPr b="0" i="0" lang="en-US" sz="1050" u="none" cap="none" strike="noStrike">
                <a:solidFill>
                  <a:srgbClr val="3B3535"/>
                </a:solidFill>
                <a:latin typeface="Sora"/>
                <a:ea typeface="Sora"/>
                <a:cs typeface="Sora"/>
                <a:sym typeface="Sora"/>
              </a:rPr>
              <a:t>/utils: Módulos de utilidade</a:t>
            </a:r>
            <a:endParaRPr b="0" i="0" sz="1050" u="none" cap="none" strike="noStrike"/>
          </a:p>
        </p:txBody>
      </p:sp>
      <p:pic>
        <p:nvPicPr>
          <p:cNvPr descr="preencoded.png" id="180" name="Google Shape;180;p18"/>
          <p:cNvPicPr preferRelativeResize="0"/>
          <p:nvPr/>
        </p:nvPicPr>
        <p:blipFill rotWithShape="1">
          <a:blip r:embed="rId5">
            <a:alphaModFix/>
          </a:blip>
          <a:srcRect b="0" l="0" r="0" t="0"/>
          <a:stretch/>
        </p:blipFill>
        <p:spPr>
          <a:xfrm>
            <a:off x="6036112" y="3576876"/>
            <a:ext cx="8044577" cy="5771198"/>
          </a:xfrm>
          <a:prstGeom prst="rect">
            <a:avLst/>
          </a:prstGeom>
          <a:noFill/>
          <a:ln>
            <a:noFill/>
          </a:ln>
        </p:spPr>
      </p:pic>
      <p:pic>
        <p:nvPicPr>
          <p:cNvPr descr="preencoded.png" id="181" name="Google Shape;181;p18"/>
          <p:cNvPicPr preferRelativeResize="0"/>
          <p:nvPr/>
        </p:nvPicPr>
        <p:blipFill rotWithShape="1">
          <a:blip r:embed="rId6">
            <a:alphaModFix/>
          </a:blip>
          <a:srcRect b="0" l="0" r="0" t="0"/>
          <a:stretch/>
        </p:blipFill>
        <p:spPr>
          <a:xfrm>
            <a:off x="6036112" y="9502616"/>
            <a:ext cx="8044577" cy="439626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descr="preencoded.png" id="187" name="Google Shape;187;p19"/>
          <p:cNvPicPr preferRelativeResize="0"/>
          <p:nvPr/>
        </p:nvPicPr>
        <p:blipFill rotWithShape="1">
          <a:blip r:embed="rId3">
            <a:alphaModFix/>
          </a:blip>
          <a:srcRect b="0" l="0" r="0" t="0"/>
          <a:stretch/>
        </p:blipFill>
        <p:spPr>
          <a:xfrm>
            <a:off x="9144000" y="0"/>
            <a:ext cx="5486400" cy="12522994"/>
          </a:xfrm>
          <a:prstGeom prst="rect">
            <a:avLst/>
          </a:prstGeom>
          <a:noFill/>
          <a:ln>
            <a:noFill/>
          </a:ln>
        </p:spPr>
      </p:pic>
      <p:sp>
        <p:nvSpPr>
          <p:cNvPr id="188" name="Google Shape;188;p19"/>
          <p:cNvSpPr/>
          <p:nvPr/>
        </p:nvSpPr>
        <p:spPr>
          <a:xfrm>
            <a:off x="9144000" y="0"/>
            <a:ext cx="5486400" cy="12522994"/>
          </a:xfrm>
          <a:prstGeom prst="rect">
            <a:avLst/>
          </a:prstGeom>
          <a:solidFill>
            <a:srgbClr val="DFDF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9" name="Google Shape;189;p19"/>
          <p:cNvPicPr preferRelativeResize="0"/>
          <p:nvPr/>
        </p:nvPicPr>
        <p:blipFill rotWithShape="1">
          <a:blip r:embed="rId4">
            <a:alphaModFix/>
          </a:blip>
          <a:srcRect b="0" l="0" r="0" t="0"/>
          <a:stretch/>
        </p:blipFill>
        <p:spPr>
          <a:xfrm>
            <a:off x="9144000" y="0"/>
            <a:ext cx="5486400" cy="12522994"/>
          </a:xfrm>
          <a:prstGeom prst="rect">
            <a:avLst/>
          </a:prstGeom>
          <a:noFill/>
          <a:ln>
            <a:noFill/>
          </a:ln>
        </p:spPr>
      </p:pic>
      <p:sp>
        <p:nvSpPr>
          <p:cNvPr id="190" name="Google Shape;190;p19"/>
          <p:cNvSpPr/>
          <p:nvPr/>
        </p:nvSpPr>
        <p:spPr>
          <a:xfrm>
            <a:off x="549712" y="377904"/>
            <a:ext cx="5256490" cy="452080"/>
          </a:xfrm>
          <a:prstGeom prst="rect">
            <a:avLst/>
          </a:prstGeom>
          <a:noFill/>
          <a:ln>
            <a:noFill/>
          </a:ln>
        </p:spPr>
        <p:txBody>
          <a:bodyPr anchorCtr="0" anchor="t" bIns="0" lIns="0" spcFirstLastPara="1" rIns="0" wrap="square" tIns="0">
            <a:noAutofit/>
          </a:bodyPr>
          <a:lstStyle/>
          <a:p>
            <a:pPr indent="0" lvl="0" marL="0" marR="0" rtl="0" algn="l">
              <a:lnSpc>
                <a:spcPct val="126785"/>
              </a:lnSpc>
              <a:spcBef>
                <a:spcPts val="0"/>
              </a:spcBef>
              <a:spcAft>
                <a:spcPts val="0"/>
              </a:spcAft>
              <a:buClr>
                <a:srgbClr val="1F1E1E"/>
              </a:buClr>
              <a:buSzPts val="2800"/>
              <a:buFont typeface="Alexandria"/>
              <a:buNone/>
            </a:pPr>
            <a:r>
              <a:rPr b="0" i="0" lang="en-US" sz="2800" u="none" cap="none" strike="noStrike">
                <a:solidFill>
                  <a:srgbClr val="1F1E1E"/>
                </a:solidFill>
                <a:latin typeface="Alexandria"/>
                <a:ea typeface="Alexandria"/>
                <a:cs typeface="Alexandria"/>
                <a:sym typeface="Alexandria"/>
              </a:rPr>
              <a:t>Containerização com Docker</a:t>
            </a:r>
            <a:endParaRPr b="0" i="0" sz="2800" u="none" cap="none" strike="noStrike"/>
          </a:p>
        </p:txBody>
      </p:sp>
      <p:sp>
        <p:nvSpPr>
          <p:cNvPr id="191" name="Google Shape;191;p19"/>
          <p:cNvSpPr/>
          <p:nvPr/>
        </p:nvSpPr>
        <p:spPr>
          <a:xfrm>
            <a:off x="549712" y="1036082"/>
            <a:ext cx="8044577" cy="659368"/>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3B3535"/>
              </a:buClr>
              <a:buSzPts val="1050"/>
              <a:buFont typeface="Sora"/>
              <a:buNone/>
            </a:pPr>
            <a:r>
              <a:rPr b="0" i="0" lang="en-US" sz="1050" u="none" cap="none" strike="noStrike">
                <a:solidFill>
                  <a:srgbClr val="3B3535"/>
                </a:solidFill>
                <a:latin typeface="Sora"/>
                <a:ea typeface="Sora"/>
                <a:cs typeface="Sora"/>
                <a:sym typeface="Sora"/>
              </a:rPr>
              <a:t>A arquitetura foi construída sobre dois pilares tecnológicos centrais: uma API de alta performance como interface principal e a containerização com Docker para garantir consistência do ambiente. O Docker funciona como a "cápsula" que envolve toda a aplicação — código, dependências e configurações — numa unidade coesa e portátil.</a:t>
            </a:r>
            <a:endParaRPr b="0" i="0" sz="1050" u="none" cap="none" strike="noStrike"/>
          </a:p>
        </p:txBody>
      </p:sp>
      <p:sp>
        <p:nvSpPr>
          <p:cNvPr id="192" name="Google Shape;192;p19"/>
          <p:cNvSpPr/>
          <p:nvPr/>
        </p:nvSpPr>
        <p:spPr>
          <a:xfrm>
            <a:off x="549712" y="1849993"/>
            <a:ext cx="3953589" cy="1257776"/>
          </a:xfrm>
          <a:prstGeom prst="roundRect">
            <a:avLst>
              <a:gd fmla="val 4590"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a:off x="694730" y="1995011"/>
            <a:ext cx="1808440" cy="22598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1400"/>
              <a:buFont typeface="Alexandria"/>
              <a:buNone/>
            </a:pPr>
            <a:r>
              <a:rPr b="0" i="0" lang="en-US" sz="1400" u="none" cap="none" strike="noStrike">
                <a:solidFill>
                  <a:srgbClr val="3B3535"/>
                </a:solidFill>
                <a:latin typeface="Alexandria"/>
                <a:ea typeface="Alexandria"/>
                <a:cs typeface="Alexandria"/>
                <a:sym typeface="Alexandria"/>
              </a:rPr>
              <a:t>Portabilidade</a:t>
            </a:r>
            <a:endParaRPr b="0" i="0" sz="1400" u="none" cap="none" strike="noStrike"/>
          </a:p>
        </p:txBody>
      </p:sp>
      <p:sp>
        <p:nvSpPr>
          <p:cNvPr id="194" name="Google Shape;194;p19"/>
          <p:cNvSpPr/>
          <p:nvPr/>
        </p:nvSpPr>
        <p:spPr>
          <a:xfrm>
            <a:off x="694730" y="2303383"/>
            <a:ext cx="3663553" cy="659368"/>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3B3535"/>
              </a:buClr>
              <a:buSzPts val="1050"/>
              <a:buFont typeface="Sora"/>
              <a:buNone/>
            </a:pPr>
            <a:r>
              <a:rPr b="0" i="0" lang="en-US" sz="1050" u="none" cap="none" strike="noStrike">
                <a:solidFill>
                  <a:srgbClr val="3B3535"/>
                </a:solidFill>
                <a:latin typeface="Sora"/>
                <a:ea typeface="Sora"/>
                <a:cs typeface="Sora"/>
                <a:sym typeface="Sora"/>
              </a:rPr>
              <a:t>Eliminação dos problemas de "na minha máquina funciona" através de ambientes consistentes entre desenvolvimento e produção.</a:t>
            </a:r>
            <a:endParaRPr b="0" i="0" sz="1050" u="none" cap="none" strike="noStrike"/>
          </a:p>
        </p:txBody>
      </p:sp>
      <p:sp>
        <p:nvSpPr>
          <p:cNvPr id="195" name="Google Shape;195;p19"/>
          <p:cNvSpPr/>
          <p:nvPr/>
        </p:nvSpPr>
        <p:spPr>
          <a:xfrm>
            <a:off x="4640699" y="1849993"/>
            <a:ext cx="3953589" cy="1257776"/>
          </a:xfrm>
          <a:prstGeom prst="roundRect">
            <a:avLst>
              <a:gd fmla="val 4590"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a:off x="4785717" y="1995011"/>
            <a:ext cx="1808440" cy="22598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1400"/>
              <a:buFont typeface="Alexandria"/>
              <a:buNone/>
            </a:pPr>
            <a:r>
              <a:rPr b="0" i="0" lang="en-US" sz="1400" u="none" cap="none" strike="noStrike">
                <a:solidFill>
                  <a:srgbClr val="3B3535"/>
                </a:solidFill>
                <a:latin typeface="Alexandria"/>
                <a:ea typeface="Alexandria"/>
                <a:cs typeface="Alexandria"/>
                <a:sym typeface="Alexandria"/>
              </a:rPr>
              <a:t>Segurança</a:t>
            </a:r>
            <a:endParaRPr b="0" i="0" sz="1400" u="none" cap="none" strike="noStrike"/>
          </a:p>
        </p:txBody>
      </p:sp>
      <p:sp>
        <p:nvSpPr>
          <p:cNvPr id="197" name="Google Shape;197;p19"/>
          <p:cNvSpPr/>
          <p:nvPr/>
        </p:nvSpPr>
        <p:spPr>
          <a:xfrm>
            <a:off x="4785717" y="2303383"/>
            <a:ext cx="3663553" cy="659368"/>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3B3535"/>
              </a:buClr>
              <a:buSzPts val="1050"/>
              <a:buFont typeface="Sora"/>
              <a:buNone/>
            </a:pPr>
            <a:r>
              <a:rPr b="0" i="0" lang="en-US" sz="1050" u="none" cap="none" strike="noStrike">
                <a:solidFill>
                  <a:srgbClr val="3B3535"/>
                </a:solidFill>
                <a:latin typeface="Sora"/>
                <a:ea typeface="Sora"/>
                <a:cs typeface="Sora"/>
                <a:sym typeface="Sora"/>
              </a:rPr>
              <a:t>Análise de vulnerabilidades da imagem Docker implementada para garantir a segurança da aplicação em produção.</a:t>
            </a:r>
            <a:endParaRPr b="0" i="0" sz="1050" u="none" cap="none" strike="noStrike"/>
          </a:p>
        </p:txBody>
      </p:sp>
      <p:sp>
        <p:nvSpPr>
          <p:cNvPr id="198" name="Google Shape;198;p19"/>
          <p:cNvSpPr/>
          <p:nvPr/>
        </p:nvSpPr>
        <p:spPr>
          <a:xfrm>
            <a:off x="549712" y="3245168"/>
            <a:ext cx="8044577" cy="818198"/>
          </a:xfrm>
          <a:prstGeom prst="roundRect">
            <a:avLst>
              <a:gd fmla="val 7055"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p:nvPr/>
        </p:nvSpPr>
        <p:spPr>
          <a:xfrm>
            <a:off x="694730" y="3390186"/>
            <a:ext cx="1834753" cy="22598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1400"/>
              <a:buFont typeface="Alexandria"/>
              <a:buNone/>
            </a:pPr>
            <a:r>
              <a:rPr b="0" i="0" lang="en-US" sz="1400" u="none" cap="none" strike="noStrike">
                <a:solidFill>
                  <a:srgbClr val="3B3535"/>
                </a:solidFill>
                <a:latin typeface="Alexandria"/>
                <a:ea typeface="Alexandria"/>
                <a:cs typeface="Alexandria"/>
                <a:sym typeface="Alexandria"/>
              </a:rPr>
              <a:t>Gestão Simplificada</a:t>
            </a:r>
            <a:endParaRPr b="0" i="0" sz="1400" u="none" cap="none" strike="noStrike"/>
          </a:p>
        </p:txBody>
      </p:sp>
      <p:sp>
        <p:nvSpPr>
          <p:cNvPr id="200" name="Google Shape;200;p19"/>
          <p:cNvSpPr/>
          <p:nvPr/>
        </p:nvSpPr>
        <p:spPr>
          <a:xfrm>
            <a:off x="694730" y="3698557"/>
            <a:ext cx="7754541" cy="219789"/>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3B3535"/>
              </a:buClr>
              <a:buSzPts val="1050"/>
              <a:buFont typeface="Sora"/>
              <a:buNone/>
            </a:pPr>
            <a:r>
              <a:rPr b="0" i="0" lang="en-US" sz="1050" u="none" cap="none" strike="noStrike">
                <a:solidFill>
                  <a:srgbClr val="3B3535"/>
                </a:solidFill>
                <a:latin typeface="Sora"/>
                <a:ea typeface="Sora"/>
                <a:cs typeface="Sora"/>
                <a:sym typeface="Sora"/>
              </a:rPr>
              <a:t>Painel de gestão de contêineres via Docker Desktop para monitoramento e controle dos serviços.</a:t>
            </a:r>
            <a:endParaRPr b="0" i="0" sz="1050" u="none" cap="none" strike="noStrike"/>
          </a:p>
        </p:txBody>
      </p:sp>
      <p:pic>
        <p:nvPicPr>
          <p:cNvPr descr="preencoded.png" id="201" name="Google Shape;201;p19"/>
          <p:cNvPicPr preferRelativeResize="0"/>
          <p:nvPr/>
        </p:nvPicPr>
        <p:blipFill rotWithShape="1">
          <a:blip r:embed="rId5">
            <a:alphaModFix/>
          </a:blip>
          <a:srcRect b="0" l="0" r="0" t="0"/>
          <a:stretch/>
        </p:blipFill>
        <p:spPr>
          <a:xfrm>
            <a:off x="549712" y="4217908"/>
            <a:ext cx="8044577" cy="4356021"/>
          </a:xfrm>
          <a:prstGeom prst="rect">
            <a:avLst/>
          </a:prstGeom>
          <a:noFill/>
          <a:ln>
            <a:noFill/>
          </a:ln>
        </p:spPr>
      </p:pic>
      <p:pic>
        <p:nvPicPr>
          <p:cNvPr descr="preencoded.png" id="202" name="Google Shape;202;p19"/>
          <p:cNvPicPr preferRelativeResize="0"/>
          <p:nvPr/>
        </p:nvPicPr>
        <p:blipFill rotWithShape="1">
          <a:blip r:embed="rId6">
            <a:alphaModFix/>
          </a:blip>
          <a:srcRect b="0" l="0" r="0" t="0"/>
          <a:stretch/>
        </p:blipFill>
        <p:spPr>
          <a:xfrm>
            <a:off x="549712" y="8728472"/>
            <a:ext cx="8044577" cy="341661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0"/>
          <p:cNvSpPr/>
          <p:nvPr/>
        </p:nvSpPr>
        <p:spPr>
          <a:xfrm>
            <a:off x="6218873" y="503515"/>
            <a:ext cx="5415082" cy="602456"/>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1F1E1E"/>
              </a:buClr>
              <a:buSzPts val="3750"/>
              <a:buFont typeface="Alexandria"/>
              <a:buNone/>
            </a:pPr>
            <a:r>
              <a:rPr b="0" i="0" lang="en-US" sz="3750" u="none" cap="none" strike="noStrike">
                <a:solidFill>
                  <a:srgbClr val="1F1E1E"/>
                </a:solidFill>
                <a:latin typeface="Alexandria"/>
                <a:ea typeface="Alexandria"/>
                <a:cs typeface="Alexandria"/>
                <a:sym typeface="Alexandria"/>
              </a:rPr>
              <a:t>Pipeline de Dados ETL</a:t>
            </a:r>
            <a:endParaRPr b="0" i="0" sz="3750" u="none" cap="none" strike="noStrike"/>
          </a:p>
        </p:txBody>
      </p:sp>
      <p:sp>
        <p:nvSpPr>
          <p:cNvPr id="209" name="Google Shape;209;p20"/>
          <p:cNvSpPr/>
          <p:nvPr/>
        </p:nvSpPr>
        <p:spPr>
          <a:xfrm>
            <a:off x="6218873" y="1380649"/>
            <a:ext cx="7679055" cy="1464469"/>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3B3535"/>
              </a:buClr>
              <a:buSzPts val="1400"/>
              <a:buFont typeface="Sora"/>
              <a:buNone/>
            </a:pPr>
            <a:r>
              <a:rPr b="0" i="0" lang="en-US" sz="1400" u="none" cap="none" strike="noStrike">
                <a:solidFill>
                  <a:srgbClr val="3B3535"/>
                </a:solidFill>
                <a:latin typeface="Sora"/>
                <a:ea typeface="Sora"/>
                <a:cs typeface="Sora"/>
                <a:sym typeface="Sora"/>
              </a:rPr>
              <a:t>O pipeline de dados foi desenvolvido para extrair dados da API pública da ONS, realizar transformações para limpeza e normalização, e carregar os dados processados no Google BigQuery. Todas as etapas foram implementadas garantindo rastreabilidade, reprodutibilidade e manutenção da qualidade dos dados.</a:t>
            </a:r>
            <a:endParaRPr b="0" i="0" sz="1400" u="none" cap="none" strike="noStrike"/>
          </a:p>
        </p:txBody>
      </p:sp>
      <p:pic>
        <p:nvPicPr>
          <p:cNvPr descr="preencoded.png" id="210" name="Google Shape;210;p20"/>
          <p:cNvPicPr preferRelativeResize="0"/>
          <p:nvPr/>
        </p:nvPicPr>
        <p:blipFill rotWithShape="1">
          <a:blip r:embed="rId3">
            <a:alphaModFix/>
          </a:blip>
          <a:srcRect b="0" l="0" r="0" t="0"/>
          <a:stretch/>
        </p:blipFill>
        <p:spPr>
          <a:xfrm>
            <a:off x="6218873" y="3051096"/>
            <a:ext cx="915591" cy="1655921"/>
          </a:xfrm>
          <a:prstGeom prst="rect">
            <a:avLst/>
          </a:prstGeom>
          <a:noFill/>
          <a:ln>
            <a:noFill/>
          </a:ln>
        </p:spPr>
      </p:pic>
      <p:sp>
        <p:nvSpPr>
          <p:cNvPr id="211" name="Google Shape;211;p20"/>
          <p:cNvSpPr/>
          <p:nvPr/>
        </p:nvSpPr>
        <p:spPr>
          <a:xfrm>
            <a:off x="7317581" y="3234214"/>
            <a:ext cx="2409587"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3B3535"/>
              </a:buClr>
              <a:buSzPts val="1850"/>
              <a:buFont typeface="Alexandria"/>
              <a:buNone/>
            </a:pPr>
            <a:r>
              <a:rPr b="0" i="0" lang="en-US" sz="1850" u="none" cap="none" strike="noStrike">
                <a:solidFill>
                  <a:srgbClr val="3B3535"/>
                </a:solidFill>
                <a:latin typeface="Alexandria"/>
                <a:ea typeface="Alexandria"/>
                <a:cs typeface="Alexandria"/>
                <a:sym typeface="Alexandria"/>
              </a:rPr>
              <a:t>Extract</a:t>
            </a:r>
            <a:endParaRPr b="0" i="0" sz="1850" u="none" cap="none" strike="noStrike"/>
          </a:p>
        </p:txBody>
      </p:sp>
      <p:sp>
        <p:nvSpPr>
          <p:cNvPr id="212" name="Google Shape;212;p20"/>
          <p:cNvSpPr/>
          <p:nvPr/>
        </p:nvSpPr>
        <p:spPr>
          <a:xfrm>
            <a:off x="7317581" y="3645218"/>
            <a:ext cx="6580346" cy="878681"/>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3B3535"/>
              </a:buClr>
              <a:buSzPts val="1400"/>
              <a:buFont typeface="Sora"/>
              <a:buNone/>
            </a:pPr>
            <a:r>
              <a:rPr b="0" i="0" lang="en-US" sz="1400" u="none" cap="none" strike="noStrike">
                <a:solidFill>
                  <a:srgbClr val="3B3535"/>
                </a:solidFill>
                <a:latin typeface="Sora"/>
                <a:ea typeface="Sora"/>
                <a:cs typeface="Sora"/>
                <a:sym typeface="Sora"/>
              </a:rPr>
              <a:t>Coleta dados da API ONS, valida respostas, filtra arquivos Parquet mais recentes e implementa timeout com retries automáticos para instabilidades de rede.</a:t>
            </a:r>
            <a:endParaRPr b="0" i="0" sz="1400" u="none" cap="none" strike="noStrike"/>
          </a:p>
        </p:txBody>
      </p:sp>
      <p:pic>
        <p:nvPicPr>
          <p:cNvPr descr="preencoded.png" id="213" name="Google Shape;213;p20"/>
          <p:cNvPicPr preferRelativeResize="0"/>
          <p:nvPr/>
        </p:nvPicPr>
        <p:blipFill rotWithShape="1">
          <a:blip r:embed="rId4">
            <a:alphaModFix/>
          </a:blip>
          <a:srcRect b="0" l="0" r="0" t="0"/>
          <a:stretch/>
        </p:blipFill>
        <p:spPr>
          <a:xfrm>
            <a:off x="6218873" y="4707017"/>
            <a:ext cx="915591" cy="1655921"/>
          </a:xfrm>
          <a:prstGeom prst="rect">
            <a:avLst/>
          </a:prstGeom>
          <a:noFill/>
          <a:ln>
            <a:noFill/>
          </a:ln>
        </p:spPr>
      </p:pic>
      <p:sp>
        <p:nvSpPr>
          <p:cNvPr id="214" name="Google Shape;214;p20"/>
          <p:cNvSpPr/>
          <p:nvPr/>
        </p:nvSpPr>
        <p:spPr>
          <a:xfrm>
            <a:off x="7317581" y="4890135"/>
            <a:ext cx="2409587"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3B3535"/>
              </a:buClr>
              <a:buSzPts val="1850"/>
              <a:buFont typeface="Alexandria"/>
              <a:buNone/>
            </a:pPr>
            <a:r>
              <a:rPr b="0" i="0" lang="en-US" sz="1850" u="none" cap="none" strike="noStrike">
                <a:solidFill>
                  <a:srgbClr val="3B3535"/>
                </a:solidFill>
                <a:latin typeface="Alexandria"/>
                <a:ea typeface="Alexandria"/>
                <a:cs typeface="Alexandria"/>
                <a:sym typeface="Alexandria"/>
              </a:rPr>
              <a:t>Transform</a:t>
            </a:r>
            <a:endParaRPr b="0" i="0" sz="1850" u="none" cap="none" strike="noStrike"/>
          </a:p>
        </p:txBody>
      </p:sp>
      <p:sp>
        <p:nvSpPr>
          <p:cNvPr id="215" name="Google Shape;215;p20"/>
          <p:cNvSpPr/>
          <p:nvPr/>
        </p:nvSpPr>
        <p:spPr>
          <a:xfrm>
            <a:off x="7317581" y="5301139"/>
            <a:ext cx="6580346" cy="878681"/>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3B3535"/>
              </a:buClr>
              <a:buSzPts val="1400"/>
              <a:buFont typeface="Sora"/>
              <a:buNone/>
            </a:pPr>
            <a:r>
              <a:rPr b="0" i="0" lang="en-US" sz="1400" u="none" cap="none" strike="noStrike">
                <a:solidFill>
                  <a:srgbClr val="3B3535"/>
                </a:solidFill>
                <a:latin typeface="Sora"/>
                <a:ea typeface="Sora"/>
                <a:cs typeface="Sora"/>
                <a:sym typeface="Sora"/>
              </a:rPr>
              <a:t>Normaliza tipos de dados, limpa colunas desnecessárias e implementa validação para garantir consistência dos dados processados.</a:t>
            </a:r>
            <a:endParaRPr b="0" i="0" sz="1400" u="none" cap="none" strike="noStrike"/>
          </a:p>
        </p:txBody>
      </p:sp>
      <p:pic>
        <p:nvPicPr>
          <p:cNvPr descr="preencoded.png" id="216" name="Google Shape;216;p20"/>
          <p:cNvPicPr preferRelativeResize="0"/>
          <p:nvPr/>
        </p:nvPicPr>
        <p:blipFill rotWithShape="1">
          <a:blip r:embed="rId5">
            <a:alphaModFix/>
          </a:blip>
          <a:srcRect b="0" l="0" r="0" t="0"/>
          <a:stretch/>
        </p:blipFill>
        <p:spPr>
          <a:xfrm>
            <a:off x="6218873" y="6362938"/>
            <a:ext cx="915591" cy="1363028"/>
          </a:xfrm>
          <a:prstGeom prst="rect">
            <a:avLst/>
          </a:prstGeom>
          <a:noFill/>
          <a:ln>
            <a:noFill/>
          </a:ln>
        </p:spPr>
      </p:pic>
      <p:sp>
        <p:nvSpPr>
          <p:cNvPr id="217" name="Google Shape;217;p20"/>
          <p:cNvSpPr/>
          <p:nvPr/>
        </p:nvSpPr>
        <p:spPr>
          <a:xfrm>
            <a:off x="7317581" y="6546056"/>
            <a:ext cx="2409587"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3B3535"/>
              </a:buClr>
              <a:buSzPts val="1850"/>
              <a:buFont typeface="Alexandria"/>
              <a:buNone/>
            </a:pPr>
            <a:r>
              <a:rPr b="0" i="0" lang="en-US" sz="1850" u="none" cap="none" strike="noStrike">
                <a:solidFill>
                  <a:srgbClr val="3B3535"/>
                </a:solidFill>
                <a:latin typeface="Alexandria"/>
                <a:ea typeface="Alexandria"/>
                <a:cs typeface="Alexandria"/>
                <a:sym typeface="Alexandria"/>
              </a:rPr>
              <a:t>Load</a:t>
            </a:r>
            <a:endParaRPr b="0" i="0" sz="1850" u="none" cap="none" strike="noStrike"/>
          </a:p>
        </p:txBody>
      </p:sp>
      <p:sp>
        <p:nvSpPr>
          <p:cNvPr id="218" name="Google Shape;218;p20"/>
          <p:cNvSpPr/>
          <p:nvPr/>
        </p:nvSpPr>
        <p:spPr>
          <a:xfrm>
            <a:off x="7317581" y="6957060"/>
            <a:ext cx="6580346" cy="585788"/>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3B3535"/>
              </a:buClr>
              <a:buSzPts val="1400"/>
              <a:buFont typeface="Sora"/>
              <a:buNone/>
            </a:pPr>
            <a:r>
              <a:rPr b="0" i="0" lang="en-US" sz="1400" u="none" cap="none" strike="noStrike">
                <a:solidFill>
                  <a:srgbClr val="3B3535"/>
                </a:solidFill>
                <a:latin typeface="Sora"/>
                <a:ea typeface="Sora"/>
                <a:cs typeface="Sora"/>
                <a:sym typeface="Sora"/>
              </a:rPr>
              <a:t>Envia dados para BigQuery com estratégia WRITE_TRUNCATE, garantindo integridade e atualização completa da tabela de destino.</a:t>
            </a:r>
            <a:endParaRPr b="0" i="0" sz="1400" u="none" cap="none" strike="noStrike"/>
          </a:p>
        </p:txBody>
      </p:sp>
      <p:pic>
        <p:nvPicPr>
          <p:cNvPr id="219" name="Google Shape;219;p20"/>
          <p:cNvPicPr preferRelativeResize="0"/>
          <p:nvPr/>
        </p:nvPicPr>
        <p:blipFill>
          <a:blip r:embed="rId6">
            <a:alphaModFix/>
          </a:blip>
          <a:stretch>
            <a:fillRect/>
          </a:stretch>
        </p:blipFill>
        <p:spPr>
          <a:xfrm>
            <a:off x="0" y="2083713"/>
            <a:ext cx="5914074" cy="59140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descr="preencoded.png" id="225" name="Google Shape;225;p21"/>
          <p:cNvPicPr preferRelativeResize="0"/>
          <p:nvPr/>
        </p:nvPicPr>
        <p:blipFill rotWithShape="1">
          <a:blip r:embed="rId3">
            <a:alphaModFix/>
          </a:blip>
          <a:srcRect b="0" l="0" r="0" t="0"/>
          <a:stretch/>
        </p:blipFill>
        <p:spPr>
          <a:xfrm>
            <a:off x="9144000" y="0"/>
            <a:ext cx="5486400" cy="8778478"/>
          </a:xfrm>
          <a:prstGeom prst="rect">
            <a:avLst/>
          </a:prstGeom>
          <a:noFill/>
          <a:ln>
            <a:noFill/>
          </a:ln>
        </p:spPr>
      </p:pic>
      <p:sp>
        <p:nvSpPr>
          <p:cNvPr id="226" name="Google Shape;226;p21"/>
          <p:cNvSpPr/>
          <p:nvPr/>
        </p:nvSpPr>
        <p:spPr>
          <a:xfrm>
            <a:off x="9144000" y="0"/>
            <a:ext cx="5486400" cy="8778478"/>
          </a:xfrm>
          <a:prstGeom prst="rect">
            <a:avLst/>
          </a:prstGeom>
          <a:solidFill>
            <a:srgbClr val="DFDF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7" name="Google Shape;227;p21"/>
          <p:cNvPicPr preferRelativeResize="0"/>
          <p:nvPr/>
        </p:nvPicPr>
        <p:blipFill rotWithShape="1">
          <a:blip r:embed="rId4">
            <a:alphaModFix/>
          </a:blip>
          <a:srcRect b="0" l="0" r="0" t="0"/>
          <a:stretch/>
        </p:blipFill>
        <p:spPr>
          <a:xfrm>
            <a:off x="9144000" y="0"/>
            <a:ext cx="5486400" cy="8778478"/>
          </a:xfrm>
          <a:prstGeom prst="rect">
            <a:avLst/>
          </a:prstGeom>
          <a:noFill/>
          <a:ln>
            <a:noFill/>
          </a:ln>
        </p:spPr>
      </p:pic>
      <p:sp>
        <p:nvSpPr>
          <p:cNvPr id="228" name="Google Shape;228;p21"/>
          <p:cNvSpPr/>
          <p:nvPr/>
        </p:nvSpPr>
        <p:spPr>
          <a:xfrm>
            <a:off x="549712" y="377904"/>
            <a:ext cx="5189696" cy="452080"/>
          </a:xfrm>
          <a:prstGeom prst="rect">
            <a:avLst/>
          </a:prstGeom>
          <a:noFill/>
          <a:ln>
            <a:noFill/>
          </a:ln>
        </p:spPr>
        <p:txBody>
          <a:bodyPr anchorCtr="0" anchor="t" bIns="0" lIns="0" spcFirstLastPara="1" rIns="0" wrap="square" tIns="0">
            <a:noAutofit/>
          </a:bodyPr>
          <a:lstStyle/>
          <a:p>
            <a:pPr indent="0" lvl="0" marL="0" marR="0" rtl="0" algn="l">
              <a:lnSpc>
                <a:spcPct val="126785"/>
              </a:lnSpc>
              <a:spcBef>
                <a:spcPts val="0"/>
              </a:spcBef>
              <a:spcAft>
                <a:spcPts val="0"/>
              </a:spcAft>
              <a:buClr>
                <a:srgbClr val="1F1E1E"/>
              </a:buClr>
              <a:buSzPts val="2800"/>
              <a:buFont typeface="Alexandria"/>
              <a:buNone/>
            </a:pPr>
            <a:r>
              <a:rPr b="0" i="0" lang="en-US" sz="2800" u="none" cap="none" strike="noStrike">
                <a:solidFill>
                  <a:srgbClr val="1F1E1E"/>
                </a:solidFill>
                <a:latin typeface="Alexandria"/>
                <a:ea typeface="Alexandria"/>
                <a:cs typeface="Alexandria"/>
                <a:sym typeface="Alexandria"/>
              </a:rPr>
              <a:t>Tecnologias e Dependências</a:t>
            </a:r>
            <a:endParaRPr b="0" i="0" sz="2800" u="none" cap="none" strike="noStrike"/>
          </a:p>
        </p:txBody>
      </p:sp>
      <p:sp>
        <p:nvSpPr>
          <p:cNvPr id="229" name="Google Shape;229;p21"/>
          <p:cNvSpPr/>
          <p:nvPr/>
        </p:nvSpPr>
        <p:spPr>
          <a:xfrm>
            <a:off x="549712" y="1036082"/>
            <a:ext cx="8044577" cy="659368"/>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3B3535"/>
              </a:buClr>
              <a:buSzPts val="1050"/>
              <a:buFont typeface="Sora"/>
              <a:buNone/>
            </a:pPr>
            <a:r>
              <a:rPr b="0" i="0" lang="en-US" sz="1050" u="none" cap="none" strike="noStrike">
                <a:solidFill>
                  <a:srgbClr val="3B3535"/>
                </a:solidFill>
                <a:latin typeface="Sora"/>
                <a:ea typeface="Sora"/>
                <a:cs typeface="Sora"/>
                <a:sym typeface="Sora"/>
              </a:rPr>
              <a:t>O projeto utiliza um conjunto robusto de bibliotecas Python para garantir funcionalidade completa e performance otimizada. Todas as dependências são gerenciadas através de ambiente virtual isolado, garantindo reprodutibilidade e evitando conflitos entre projetos.</a:t>
            </a:r>
            <a:endParaRPr b="0" i="0" sz="1050" u="none" cap="none" strike="noStrike"/>
          </a:p>
        </p:txBody>
      </p:sp>
      <p:pic>
        <p:nvPicPr>
          <p:cNvPr descr="preencoded.png" id="230" name="Google Shape;230;p21"/>
          <p:cNvPicPr preferRelativeResize="0"/>
          <p:nvPr/>
        </p:nvPicPr>
        <p:blipFill rotWithShape="1">
          <a:blip r:embed="rId5">
            <a:alphaModFix/>
          </a:blip>
          <a:srcRect b="0" l="0" r="0" t="0"/>
          <a:stretch/>
        </p:blipFill>
        <p:spPr>
          <a:xfrm>
            <a:off x="549712" y="1849993"/>
            <a:ext cx="412313" cy="412313"/>
          </a:xfrm>
          <a:prstGeom prst="rect">
            <a:avLst/>
          </a:prstGeom>
          <a:noFill/>
          <a:ln>
            <a:noFill/>
          </a:ln>
        </p:spPr>
      </p:pic>
      <p:sp>
        <p:nvSpPr>
          <p:cNvPr id="231" name="Google Shape;231;p21"/>
          <p:cNvSpPr/>
          <p:nvPr/>
        </p:nvSpPr>
        <p:spPr>
          <a:xfrm>
            <a:off x="549712" y="2433995"/>
            <a:ext cx="1808440" cy="22598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1400"/>
              <a:buFont typeface="Alexandria"/>
              <a:buNone/>
            </a:pPr>
            <a:r>
              <a:rPr b="0" i="0" lang="en-US" sz="1400" u="none" cap="none" strike="noStrike">
                <a:solidFill>
                  <a:srgbClr val="3B3535"/>
                </a:solidFill>
                <a:latin typeface="Alexandria"/>
                <a:ea typeface="Alexandria"/>
                <a:cs typeface="Alexandria"/>
                <a:sym typeface="Alexandria"/>
              </a:rPr>
              <a:t>Google Cloud</a:t>
            </a:r>
            <a:endParaRPr b="0" i="0" sz="1400" u="none" cap="none" strike="noStrike"/>
          </a:p>
        </p:txBody>
      </p:sp>
      <p:sp>
        <p:nvSpPr>
          <p:cNvPr id="232" name="Google Shape;232;p21"/>
          <p:cNvSpPr/>
          <p:nvPr/>
        </p:nvSpPr>
        <p:spPr>
          <a:xfrm>
            <a:off x="549712" y="2742367"/>
            <a:ext cx="8044577" cy="439579"/>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3B3535"/>
              </a:buClr>
              <a:buSzPts val="1050"/>
              <a:buFont typeface="Sora"/>
              <a:buNone/>
            </a:pPr>
            <a:r>
              <a:rPr b="0" i="0" lang="en-US" sz="1050" u="none" cap="none" strike="noStrike">
                <a:solidFill>
                  <a:srgbClr val="3B3535"/>
                </a:solidFill>
                <a:latin typeface="Sora"/>
                <a:ea typeface="Sora"/>
                <a:cs typeface="Sora"/>
                <a:sym typeface="Sora"/>
              </a:rPr>
              <a:t>Pacotes essenciais incluindo google-cloud-bigquery, google-cloud-storage, google-auth e google-resumable-media para integração com GCP.</a:t>
            </a:r>
            <a:endParaRPr b="0" i="0" sz="1050" u="none" cap="none" strike="noStrike"/>
          </a:p>
        </p:txBody>
      </p:sp>
      <p:pic>
        <p:nvPicPr>
          <p:cNvPr descr="preencoded.png" id="233" name="Google Shape;233;p21"/>
          <p:cNvPicPr preferRelativeResize="0"/>
          <p:nvPr/>
        </p:nvPicPr>
        <p:blipFill rotWithShape="1">
          <a:blip r:embed="rId6">
            <a:alphaModFix/>
          </a:blip>
          <a:srcRect b="0" l="0" r="0" t="0"/>
          <a:stretch/>
        </p:blipFill>
        <p:spPr>
          <a:xfrm>
            <a:off x="549712" y="3456742"/>
            <a:ext cx="412313" cy="412313"/>
          </a:xfrm>
          <a:prstGeom prst="rect">
            <a:avLst/>
          </a:prstGeom>
          <a:noFill/>
          <a:ln>
            <a:noFill/>
          </a:ln>
        </p:spPr>
      </p:pic>
      <p:sp>
        <p:nvSpPr>
          <p:cNvPr id="234" name="Google Shape;234;p21"/>
          <p:cNvSpPr/>
          <p:nvPr/>
        </p:nvSpPr>
        <p:spPr>
          <a:xfrm>
            <a:off x="549712" y="4040743"/>
            <a:ext cx="2389584" cy="22598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1400"/>
              <a:buFont typeface="Alexandria"/>
              <a:buNone/>
            </a:pPr>
            <a:r>
              <a:rPr b="0" i="0" lang="en-US" sz="1400" u="none" cap="none" strike="noStrike">
                <a:solidFill>
                  <a:srgbClr val="3B3535"/>
                </a:solidFill>
                <a:latin typeface="Alexandria"/>
                <a:ea typeface="Alexandria"/>
                <a:cs typeface="Alexandria"/>
                <a:sym typeface="Alexandria"/>
              </a:rPr>
              <a:t>Autenticação e Segurança</a:t>
            </a:r>
            <a:endParaRPr b="0" i="0" sz="1400" u="none" cap="none" strike="noStrike"/>
          </a:p>
        </p:txBody>
      </p:sp>
      <p:sp>
        <p:nvSpPr>
          <p:cNvPr id="235" name="Google Shape;235;p21"/>
          <p:cNvSpPr/>
          <p:nvPr/>
        </p:nvSpPr>
        <p:spPr>
          <a:xfrm>
            <a:off x="549712" y="4349115"/>
            <a:ext cx="8044577" cy="439579"/>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3B3535"/>
              </a:buClr>
              <a:buSzPts val="1050"/>
              <a:buFont typeface="Sora"/>
              <a:buNone/>
            </a:pPr>
            <a:r>
              <a:rPr b="0" i="0" lang="en-US" sz="1050" u="none" cap="none" strike="noStrike">
                <a:solidFill>
                  <a:srgbClr val="3B3535"/>
                </a:solidFill>
                <a:latin typeface="Sora"/>
                <a:ea typeface="Sora"/>
                <a:cs typeface="Sora"/>
                <a:sym typeface="Sora"/>
              </a:rPr>
              <a:t>Implementação OAuth 2.0, protocolos de segurança, criptografia RSA através de oauthlib, pyasn1, rsa e pydata-google-auth.</a:t>
            </a:r>
            <a:endParaRPr b="0" i="0" sz="1050" u="none" cap="none" strike="noStrike"/>
          </a:p>
        </p:txBody>
      </p:sp>
      <p:pic>
        <p:nvPicPr>
          <p:cNvPr descr="preencoded.png" id="236" name="Google Shape;236;p21"/>
          <p:cNvPicPr preferRelativeResize="0"/>
          <p:nvPr/>
        </p:nvPicPr>
        <p:blipFill rotWithShape="1">
          <a:blip r:embed="rId7">
            <a:alphaModFix/>
          </a:blip>
          <a:srcRect b="0" l="0" r="0" t="0"/>
          <a:stretch/>
        </p:blipFill>
        <p:spPr>
          <a:xfrm>
            <a:off x="549712" y="5063490"/>
            <a:ext cx="412313" cy="412313"/>
          </a:xfrm>
          <a:prstGeom prst="rect">
            <a:avLst/>
          </a:prstGeom>
          <a:noFill/>
          <a:ln>
            <a:noFill/>
          </a:ln>
        </p:spPr>
      </p:pic>
      <p:sp>
        <p:nvSpPr>
          <p:cNvPr id="237" name="Google Shape;237;p21"/>
          <p:cNvSpPr/>
          <p:nvPr/>
        </p:nvSpPr>
        <p:spPr>
          <a:xfrm>
            <a:off x="549712" y="5647492"/>
            <a:ext cx="2086332" cy="22598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1400"/>
              <a:buFont typeface="Alexandria"/>
              <a:buNone/>
            </a:pPr>
            <a:r>
              <a:rPr b="0" i="0" lang="en-US" sz="1400" u="none" cap="none" strike="noStrike">
                <a:solidFill>
                  <a:srgbClr val="3B3535"/>
                </a:solidFill>
                <a:latin typeface="Alexandria"/>
                <a:ea typeface="Alexandria"/>
                <a:cs typeface="Alexandria"/>
                <a:sym typeface="Alexandria"/>
              </a:rPr>
              <a:t>Manipulação de Dados</a:t>
            </a:r>
            <a:endParaRPr b="0" i="0" sz="1400" u="none" cap="none" strike="noStrike"/>
          </a:p>
        </p:txBody>
      </p:sp>
      <p:sp>
        <p:nvSpPr>
          <p:cNvPr id="238" name="Google Shape;238;p21"/>
          <p:cNvSpPr/>
          <p:nvPr/>
        </p:nvSpPr>
        <p:spPr>
          <a:xfrm>
            <a:off x="549712" y="5955863"/>
            <a:ext cx="8044577" cy="439579"/>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3B3535"/>
              </a:buClr>
              <a:buSzPts val="1050"/>
              <a:buFont typeface="Sora"/>
              <a:buNone/>
            </a:pPr>
            <a:r>
              <a:rPr b="0" i="0" lang="en-US" sz="1050" u="none" cap="none" strike="noStrike">
                <a:solidFill>
                  <a:srgbClr val="3B3535"/>
                </a:solidFill>
                <a:latin typeface="Sora"/>
                <a:ea typeface="Sora"/>
                <a:cs typeface="Sora"/>
                <a:sym typeface="Sora"/>
              </a:rPr>
              <a:t>Numpy para computação numérica, pandas para análise de dados tabulares, pandas-gbq para integração BigQuery e pyarrow para otimização.</a:t>
            </a:r>
            <a:endParaRPr b="0" i="0" sz="1050" u="none" cap="none" strike="noStrike"/>
          </a:p>
        </p:txBody>
      </p:sp>
      <p:pic>
        <p:nvPicPr>
          <p:cNvPr descr="preencoded.png" id="239" name="Google Shape;239;p21"/>
          <p:cNvPicPr preferRelativeResize="0"/>
          <p:nvPr/>
        </p:nvPicPr>
        <p:blipFill rotWithShape="1">
          <a:blip r:embed="rId8">
            <a:alphaModFix/>
          </a:blip>
          <a:srcRect b="0" l="0" r="0" t="0"/>
          <a:stretch/>
        </p:blipFill>
        <p:spPr>
          <a:xfrm>
            <a:off x="549712" y="6670238"/>
            <a:ext cx="412313" cy="412313"/>
          </a:xfrm>
          <a:prstGeom prst="rect">
            <a:avLst/>
          </a:prstGeom>
          <a:noFill/>
          <a:ln>
            <a:noFill/>
          </a:ln>
        </p:spPr>
      </p:pic>
      <p:sp>
        <p:nvSpPr>
          <p:cNvPr id="240" name="Google Shape;240;p21"/>
          <p:cNvSpPr/>
          <p:nvPr/>
        </p:nvSpPr>
        <p:spPr>
          <a:xfrm>
            <a:off x="549712" y="7254240"/>
            <a:ext cx="1808440" cy="22598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1400"/>
              <a:buFont typeface="Alexandria"/>
              <a:buNone/>
            </a:pPr>
            <a:r>
              <a:rPr b="0" i="0" lang="en-US" sz="1400" u="none" cap="none" strike="noStrike">
                <a:solidFill>
                  <a:srgbClr val="3B3535"/>
                </a:solidFill>
                <a:latin typeface="Alexandria"/>
                <a:ea typeface="Alexandria"/>
                <a:cs typeface="Alexandria"/>
                <a:sym typeface="Alexandria"/>
              </a:rPr>
              <a:t>Comunicação</a:t>
            </a:r>
            <a:endParaRPr b="0" i="0" sz="1400" u="none" cap="none" strike="noStrike"/>
          </a:p>
        </p:txBody>
      </p:sp>
      <p:sp>
        <p:nvSpPr>
          <p:cNvPr id="241" name="Google Shape;241;p21"/>
          <p:cNvSpPr/>
          <p:nvPr/>
        </p:nvSpPr>
        <p:spPr>
          <a:xfrm>
            <a:off x="549712" y="7562612"/>
            <a:ext cx="8044577" cy="439579"/>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3B3535"/>
              </a:buClr>
              <a:buSzPts val="1050"/>
              <a:buFont typeface="Sora"/>
              <a:buNone/>
            </a:pPr>
            <a:r>
              <a:rPr b="0" i="0" lang="en-US" sz="1050" u="none" cap="none" strike="noStrike">
                <a:solidFill>
                  <a:srgbClr val="3B3535"/>
                </a:solidFill>
                <a:latin typeface="Sora"/>
                <a:ea typeface="Sora"/>
                <a:cs typeface="Sora"/>
                <a:sym typeface="Sora"/>
              </a:rPr>
              <a:t>gRPC para comunicação entre microserviços, Protocol Buffers para serialização eficiente, requests e urllib3 para HTTP.</a:t>
            </a:r>
            <a:endParaRPr b="0" i="0" sz="1050" u="none" cap="none" strike="noStrike"/>
          </a:p>
        </p:txBody>
      </p:sp>
      <p:pic>
        <p:nvPicPr>
          <p:cNvPr descr="preencoded.png" id="242" name="Google Shape;242;p21"/>
          <p:cNvPicPr preferRelativeResize="0"/>
          <p:nvPr/>
        </p:nvPicPr>
        <p:blipFill rotWithShape="1">
          <a:blip r:embed="rId9">
            <a:alphaModFix/>
          </a:blip>
          <a:srcRect b="0" l="0" r="0" t="0"/>
          <a:stretch/>
        </p:blipFill>
        <p:spPr>
          <a:xfrm>
            <a:off x="549712" y="8156734"/>
            <a:ext cx="2682240" cy="2438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